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8"/>
    <p:restoredTop sz="94681"/>
  </p:normalViewPr>
  <p:slideViewPr>
    <p:cSldViewPr>
      <p:cViewPr>
        <p:scale>
          <a:sx n="60" d="100"/>
          <a:sy n="60" d="100"/>
        </p:scale>
        <p:origin x="1716" y="-28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Saad" userId="9c4ce0b9-f944-4969-ad18-9cb2bff69667" providerId="ADAL" clId="{57D6550A-1E3B-4283-8BEC-BE29D1F22717}"/>
    <pc:docChg chg="modSld">
      <pc:chgData name="Mary Saad" userId="9c4ce0b9-f944-4969-ad18-9cb2bff69667" providerId="ADAL" clId="{57D6550A-1E3B-4283-8BEC-BE29D1F22717}" dt="2024-11-06T07:04:48.503" v="9" actId="255"/>
      <pc:docMkLst>
        <pc:docMk/>
      </pc:docMkLst>
      <pc:sldChg chg="modSp mod">
        <pc:chgData name="Mary Saad" userId="9c4ce0b9-f944-4969-ad18-9cb2bff69667" providerId="ADAL" clId="{57D6550A-1E3B-4283-8BEC-BE29D1F22717}" dt="2024-11-06T07:03:34.930" v="0" actId="21"/>
        <pc:sldMkLst>
          <pc:docMk/>
          <pc:sldMk cId="0" sldId="260"/>
        </pc:sldMkLst>
        <pc:spChg chg="mod">
          <ac:chgData name="Mary Saad" userId="9c4ce0b9-f944-4969-ad18-9cb2bff69667" providerId="ADAL" clId="{57D6550A-1E3B-4283-8BEC-BE29D1F22717}" dt="2024-11-06T07:03:34.930" v="0" actId="21"/>
          <ac:spMkLst>
            <pc:docMk/>
            <pc:sldMk cId="0" sldId="260"/>
            <ac:spMk id="4" creationId="{00000000-0000-0000-0000-000000000000}"/>
          </ac:spMkLst>
        </pc:spChg>
      </pc:sldChg>
      <pc:sldChg chg="modSp mod">
        <pc:chgData name="Mary Saad" userId="9c4ce0b9-f944-4969-ad18-9cb2bff69667" providerId="ADAL" clId="{57D6550A-1E3B-4283-8BEC-BE29D1F22717}" dt="2024-11-06T07:04:48.503" v="9" actId="255"/>
        <pc:sldMkLst>
          <pc:docMk/>
          <pc:sldMk cId="0" sldId="261"/>
        </pc:sldMkLst>
        <pc:spChg chg="mod">
          <ac:chgData name="Mary Saad" userId="9c4ce0b9-f944-4969-ad18-9cb2bff69667" providerId="ADAL" clId="{57D6550A-1E3B-4283-8BEC-BE29D1F22717}" dt="2024-11-06T07:04:48.503" v="9" actId="255"/>
          <ac:spMkLst>
            <pc:docMk/>
            <pc:sldMk cId="0" sldId="261"/>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15.svg"/><Relationship Id="rId4"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5200" b="1" i="0">
                <a:solidFill>
                  <a:schemeClr val="bg1"/>
                </a:solidFill>
                <a:latin typeface="Arial"/>
                <a:cs typeface="Arial"/>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939598"/>
                </a:solidFill>
                <a:latin typeface="Arial"/>
                <a:cs typeface="Arial"/>
              </a:defRPr>
            </a:lvl1pPr>
          </a:lstStyle>
          <a:p>
            <a:pPr marL="12700">
              <a:lnSpc>
                <a:spcPts val="860"/>
              </a:lnSpc>
            </a:pPr>
            <a:r>
              <a:rPr spc="-114" dirty="0"/>
              <a:t>GEMS</a:t>
            </a:r>
            <a:r>
              <a:rPr spc="-15" dirty="0"/>
              <a:t> </a:t>
            </a:r>
            <a:r>
              <a:rPr spc="-55" dirty="0"/>
              <a:t>Home</a:t>
            </a:r>
            <a:r>
              <a:rPr spc="-10" dirty="0"/>
              <a:t> </a:t>
            </a:r>
            <a:r>
              <a:rPr spc="-50" dirty="0"/>
              <a:t>Learning</a:t>
            </a:r>
            <a:r>
              <a:rPr spc="-10" dirty="0"/>
              <a:t> </a:t>
            </a:r>
            <a:r>
              <a:rPr spc="-35" dirty="0"/>
              <a:t>Policy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06-11-2024</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Jost Medium"/>
                <a:cs typeface="Jost Medium"/>
              </a:defRPr>
            </a:lvl1pPr>
          </a:lstStyle>
          <a:p>
            <a:pPr marL="38100">
              <a:lnSpc>
                <a:spcPct val="100000"/>
              </a:lnSpc>
              <a:spcBef>
                <a:spcPts val="180"/>
              </a:spcBef>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60309" cy="10692130"/>
          </a:xfrm>
          <a:custGeom>
            <a:avLst/>
            <a:gdLst/>
            <a:ahLst/>
            <a:cxnLst/>
            <a:rect l="l" t="t" r="r" b="b"/>
            <a:pathLst>
              <a:path w="7560309" h="10692130">
                <a:moveTo>
                  <a:pt x="7560005" y="0"/>
                </a:moveTo>
                <a:lnTo>
                  <a:pt x="0" y="0"/>
                </a:lnTo>
                <a:lnTo>
                  <a:pt x="0" y="10692003"/>
                </a:lnTo>
                <a:lnTo>
                  <a:pt x="7560005" y="10692003"/>
                </a:lnTo>
                <a:lnTo>
                  <a:pt x="7560005" y="0"/>
                </a:lnTo>
                <a:close/>
              </a:path>
            </a:pathLst>
          </a:custGeom>
          <a:solidFill>
            <a:srgbClr val="14A2DC"/>
          </a:solidFill>
        </p:spPr>
        <p:txBody>
          <a:bodyPr wrap="square" lIns="0" tIns="0" rIns="0" bIns="0" rtlCol="0"/>
          <a:lstStyle/>
          <a:p>
            <a:pPr algn="l" rtl="0"/>
            <a:endParaRPr/>
          </a:p>
        </p:txBody>
      </p:sp>
      <p:sp>
        <p:nvSpPr>
          <p:cNvPr id="28" name="bg object 28"/>
          <p:cNvSpPr/>
          <p:nvPr/>
        </p:nvSpPr>
        <p:spPr>
          <a:xfrm>
            <a:off x="5170780" y="8111097"/>
            <a:ext cx="2389505" cy="2581275"/>
          </a:xfrm>
          <a:custGeom>
            <a:avLst/>
            <a:gdLst/>
            <a:ahLst/>
            <a:cxnLst/>
            <a:rect l="l" t="t" r="r" b="b"/>
            <a:pathLst>
              <a:path w="2389504" h="2581275">
                <a:moveTo>
                  <a:pt x="2389212" y="886270"/>
                </a:moveTo>
                <a:lnTo>
                  <a:pt x="2361132" y="858189"/>
                </a:lnTo>
                <a:lnTo>
                  <a:pt x="2325564" y="827947"/>
                </a:lnTo>
                <a:lnTo>
                  <a:pt x="2286630" y="804420"/>
                </a:lnTo>
                <a:lnTo>
                  <a:pt x="2245171" y="787611"/>
                </a:lnTo>
                <a:lnTo>
                  <a:pt x="2202030" y="777519"/>
                </a:lnTo>
                <a:lnTo>
                  <a:pt x="2158048" y="774145"/>
                </a:lnTo>
                <a:lnTo>
                  <a:pt x="2114069" y="777491"/>
                </a:lnTo>
                <a:lnTo>
                  <a:pt x="2070933" y="787556"/>
                </a:lnTo>
                <a:lnTo>
                  <a:pt x="2029484" y="804341"/>
                </a:lnTo>
                <a:lnTo>
                  <a:pt x="1990563" y="827847"/>
                </a:lnTo>
                <a:lnTo>
                  <a:pt x="1955012" y="858075"/>
                </a:lnTo>
                <a:lnTo>
                  <a:pt x="1262354" y="1550733"/>
                </a:lnTo>
                <a:lnTo>
                  <a:pt x="1232158" y="1586329"/>
                </a:lnTo>
                <a:lnTo>
                  <a:pt x="1208661" y="1625287"/>
                </a:lnTo>
                <a:lnTo>
                  <a:pt x="1191866" y="1666765"/>
                </a:lnTo>
                <a:lnTo>
                  <a:pt x="1181776" y="1709923"/>
                </a:lnTo>
                <a:lnTo>
                  <a:pt x="1178397" y="1753919"/>
                </a:lnTo>
                <a:lnTo>
                  <a:pt x="1181732" y="1797911"/>
                </a:lnTo>
                <a:lnTo>
                  <a:pt x="1191785" y="1841058"/>
                </a:lnTo>
                <a:lnTo>
                  <a:pt x="1208559" y="1882520"/>
                </a:lnTo>
                <a:lnTo>
                  <a:pt x="1232060" y="1921454"/>
                </a:lnTo>
                <a:lnTo>
                  <a:pt x="1262290" y="1957019"/>
                </a:lnTo>
                <a:lnTo>
                  <a:pt x="1502841" y="2197569"/>
                </a:lnTo>
                <a:lnTo>
                  <a:pt x="2104503" y="1595945"/>
                </a:lnTo>
                <a:lnTo>
                  <a:pt x="2183599" y="1674990"/>
                </a:lnTo>
                <a:lnTo>
                  <a:pt x="2207973" y="1711818"/>
                </a:lnTo>
                <a:lnTo>
                  <a:pt x="2216098" y="1753855"/>
                </a:lnTo>
                <a:lnTo>
                  <a:pt x="2207945" y="1795928"/>
                </a:lnTo>
                <a:lnTo>
                  <a:pt x="2183485" y="1832863"/>
                </a:lnTo>
                <a:lnTo>
                  <a:pt x="1581987" y="2434323"/>
                </a:lnTo>
                <a:lnTo>
                  <a:pt x="1545134" y="2458715"/>
                </a:lnTo>
                <a:lnTo>
                  <a:pt x="1503103" y="2466841"/>
                </a:lnTo>
                <a:lnTo>
                  <a:pt x="1461074" y="2458708"/>
                </a:lnTo>
                <a:lnTo>
                  <a:pt x="1424228" y="2434323"/>
                </a:lnTo>
                <a:lnTo>
                  <a:pt x="990078" y="2000199"/>
                </a:lnTo>
                <a:lnTo>
                  <a:pt x="958951" y="1964568"/>
                </a:lnTo>
                <a:lnTo>
                  <a:pt x="933483" y="1925977"/>
                </a:lnTo>
                <a:lnTo>
                  <a:pt x="913673" y="1885020"/>
                </a:lnTo>
                <a:lnTo>
                  <a:pt x="899521" y="1842287"/>
                </a:lnTo>
                <a:lnTo>
                  <a:pt x="891025" y="1798373"/>
                </a:lnTo>
                <a:lnTo>
                  <a:pt x="888186" y="1753869"/>
                </a:lnTo>
                <a:lnTo>
                  <a:pt x="891003" y="1709369"/>
                </a:lnTo>
                <a:lnTo>
                  <a:pt x="899475" y="1665464"/>
                </a:lnTo>
                <a:lnTo>
                  <a:pt x="913601" y="1622748"/>
                </a:lnTo>
                <a:lnTo>
                  <a:pt x="933381" y="1581812"/>
                </a:lnTo>
                <a:lnTo>
                  <a:pt x="958815" y="1543251"/>
                </a:lnTo>
                <a:lnTo>
                  <a:pt x="989901" y="1507655"/>
                </a:lnTo>
                <a:lnTo>
                  <a:pt x="1797240" y="700328"/>
                </a:lnTo>
                <a:lnTo>
                  <a:pt x="1827473" y="664769"/>
                </a:lnTo>
                <a:lnTo>
                  <a:pt x="1850983" y="625839"/>
                </a:lnTo>
                <a:lnTo>
                  <a:pt x="1867771" y="584382"/>
                </a:lnTo>
                <a:lnTo>
                  <a:pt x="1877838" y="541243"/>
                </a:lnTo>
                <a:lnTo>
                  <a:pt x="1881188" y="497265"/>
                </a:lnTo>
                <a:lnTo>
                  <a:pt x="1877822" y="453292"/>
                </a:lnTo>
                <a:lnTo>
                  <a:pt x="1867742" y="410169"/>
                </a:lnTo>
                <a:lnTo>
                  <a:pt x="1850950" y="368739"/>
                </a:lnTo>
                <a:lnTo>
                  <a:pt x="1827449" y="329846"/>
                </a:lnTo>
                <a:lnTo>
                  <a:pt x="1797240" y="294335"/>
                </a:lnTo>
                <a:lnTo>
                  <a:pt x="1502955" y="0"/>
                </a:lnTo>
                <a:lnTo>
                  <a:pt x="176212" y="1326743"/>
                </a:lnTo>
                <a:lnTo>
                  <a:pt x="144173" y="1361360"/>
                </a:lnTo>
                <a:lnTo>
                  <a:pt x="115338" y="1397796"/>
                </a:lnTo>
                <a:lnTo>
                  <a:pt x="89707" y="1435858"/>
                </a:lnTo>
                <a:lnTo>
                  <a:pt x="67280" y="1475355"/>
                </a:lnTo>
                <a:lnTo>
                  <a:pt x="48057" y="1516097"/>
                </a:lnTo>
                <a:lnTo>
                  <a:pt x="32038" y="1557892"/>
                </a:lnTo>
                <a:lnTo>
                  <a:pt x="19223" y="1600547"/>
                </a:lnTo>
                <a:lnTo>
                  <a:pt x="9611" y="1643872"/>
                </a:lnTo>
                <a:lnTo>
                  <a:pt x="3203" y="1687676"/>
                </a:lnTo>
                <a:lnTo>
                  <a:pt x="0" y="1731767"/>
                </a:lnTo>
                <a:lnTo>
                  <a:pt x="0" y="1775953"/>
                </a:lnTo>
                <a:lnTo>
                  <a:pt x="3203" y="1820043"/>
                </a:lnTo>
                <a:lnTo>
                  <a:pt x="9611" y="1863846"/>
                </a:lnTo>
                <a:lnTo>
                  <a:pt x="19223" y="1907171"/>
                </a:lnTo>
                <a:lnTo>
                  <a:pt x="32038" y="1949825"/>
                </a:lnTo>
                <a:lnTo>
                  <a:pt x="48057" y="1991618"/>
                </a:lnTo>
                <a:lnTo>
                  <a:pt x="67280" y="2032357"/>
                </a:lnTo>
                <a:lnTo>
                  <a:pt x="89707" y="2071852"/>
                </a:lnTo>
                <a:lnTo>
                  <a:pt x="115338" y="2109912"/>
                </a:lnTo>
                <a:lnTo>
                  <a:pt x="144173" y="2146344"/>
                </a:lnTo>
                <a:lnTo>
                  <a:pt x="176212" y="2180958"/>
                </a:lnTo>
                <a:lnTo>
                  <a:pt x="576147" y="2580905"/>
                </a:lnTo>
              </a:path>
            </a:pathLst>
          </a:custGeom>
          <a:ln w="10160">
            <a:solidFill>
              <a:srgbClr val="FFFFFF"/>
            </a:solidFill>
          </a:ln>
        </p:spPr>
        <p:txBody>
          <a:bodyPr wrap="square" lIns="0" tIns="0" rIns="0" bIns="0" rtlCol="0"/>
          <a:lstStyle/>
          <a:p>
            <a:endParaRPr/>
          </a:p>
        </p:txBody>
      </p:sp>
      <p:sp>
        <p:nvSpPr>
          <p:cNvPr id="29" name="bg object 29"/>
          <p:cNvSpPr/>
          <p:nvPr/>
        </p:nvSpPr>
        <p:spPr>
          <a:xfrm>
            <a:off x="1657483" y="9957297"/>
            <a:ext cx="0" cy="489584"/>
          </a:xfrm>
          <a:custGeom>
            <a:avLst/>
            <a:gdLst/>
            <a:ahLst/>
            <a:cxnLst/>
            <a:rect l="l" t="t" r="r" b="b"/>
            <a:pathLst>
              <a:path h="489584">
                <a:moveTo>
                  <a:pt x="0" y="0"/>
                </a:moveTo>
                <a:lnTo>
                  <a:pt x="0" y="489572"/>
                </a:lnTo>
              </a:path>
            </a:pathLst>
          </a:custGeom>
          <a:ln w="3810">
            <a:solidFill>
              <a:srgbClr val="FFFFFF"/>
            </a:solidFill>
          </a:ln>
        </p:spPr>
        <p:txBody>
          <a:bodyPr wrap="square" lIns="0" tIns="0" rIns="0" bIns="0" rtlCol="0"/>
          <a:lstStyle/>
          <a:p>
            <a:endParaRPr/>
          </a:p>
        </p:txBody>
      </p:sp>
      <p:sp>
        <p:nvSpPr>
          <p:cNvPr id="30" name="bg object 30"/>
          <p:cNvSpPr/>
          <p:nvPr/>
        </p:nvSpPr>
        <p:spPr>
          <a:xfrm>
            <a:off x="883285" y="10065549"/>
            <a:ext cx="581660" cy="269875"/>
          </a:xfrm>
          <a:custGeom>
            <a:avLst/>
            <a:gdLst/>
            <a:ahLst/>
            <a:cxnLst/>
            <a:rect l="l" t="t" r="r" b="b"/>
            <a:pathLst>
              <a:path w="581660" h="269875">
                <a:moveTo>
                  <a:pt x="64490" y="196049"/>
                </a:moveTo>
                <a:lnTo>
                  <a:pt x="62471" y="185102"/>
                </a:lnTo>
                <a:lnTo>
                  <a:pt x="56832" y="176606"/>
                </a:lnTo>
                <a:lnTo>
                  <a:pt x="56832" y="196049"/>
                </a:lnTo>
                <a:lnTo>
                  <a:pt x="55206" y="204457"/>
                </a:lnTo>
                <a:lnTo>
                  <a:pt x="50749" y="210693"/>
                </a:lnTo>
                <a:lnTo>
                  <a:pt x="44081" y="214579"/>
                </a:lnTo>
                <a:lnTo>
                  <a:pt x="35826" y="215912"/>
                </a:lnTo>
                <a:lnTo>
                  <a:pt x="7404" y="215912"/>
                </a:lnTo>
                <a:lnTo>
                  <a:pt x="7404" y="175958"/>
                </a:lnTo>
                <a:lnTo>
                  <a:pt x="35826" y="175958"/>
                </a:lnTo>
                <a:lnTo>
                  <a:pt x="44081" y="177279"/>
                </a:lnTo>
                <a:lnTo>
                  <a:pt x="50749" y="181140"/>
                </a:lnTo>
                <a:lnTo>
                  <a:pt x="55206" y="187439"/>
                </a:lnTo>
                <a:lnTo>
                  <a:pt x="56832" y="196049"/>
                </a:lnTo>
                <a:lnTo>
                  <a:pt x="56832" y="176606"/>
                </a:lnTo>
                <a:lnTo>
                  <a:pt x="56718" y="176428"/>
                </a:lnTo>
                <a:lnTo>
                  <a:pt x="55968" y="175958"/>
                </a:lnTo>
                <a:lnTo>
                  <a:pt x="47688" y="170726"/>
                </a:lnTo>
                <a:lnTo>
                  <a:pt x="35826" y="168681"/>
                </a:lnTo>
                <a:lnTo>
                  <a:pt x="0" y="168681"/>
                </a:lnTo>
                <a:lnTo>
                  <a:pt x="0" y="268452"/>
                </a:lnTo>
                <a:lnTo>
                  <a:pt x="7404" y="268452"/>
                </a:lnTo>
                <a:lnTo>
                  <a:pt x="7404" y="223177"/>
                </a:lnTo>
                <a:lnTo>
                  <a:pt x="35826" y="223177"/>
                </a:lnTo>
                <a:lnTo>
                  <a:pt x="43446" y="224523"/>
                </a:lnTo>
                <a:lnTo>
                  <a:pt x="49707" y="228460"/>
                </a:lnTo>
                <a:lnTo>
                  <a:pt x="53962" y="234784"/>
                </a:lnTo>
                <a:lnTo>
                  <a:pt x="55537" y="243293"/>
                </a:lnTo>
                <a:lnTo>
                  <a:pt x="55537" y="268452"/>
                </a:lnTo>
                <a:lnTo>
                  <a:pt x="63068" y="268452"/>
                </a:lnTo>
                <a:lnTo>
                  <a:pt x="63068" y="243293"/>
                </a:lnTo>
                <a:lnTo>
                  <a:pt x="62026" y="235280"/>
                </a:lnTo>
                <a:lnTo>
                  <a:pt x="59258" y="228739"/>
                </a:lnTo>
                <a:lnTo>
                  <a:pt x="55232" y="223634"/>
                </a:lnTo>
                <a:lnTo>
                  <a:pt x="54648" y="223177"/>
                </a:lnTo>
                <a:lnTo>
                  <a:pt x="50482" y="219938"/>
                </a:lnTo>
                <a:lnTo>
                  <a:pt x="55841" y="216281"/>
                </a:lnTo>
                <a:lnTo>
                  <a:pt x="56159" y="215912"/>
                </a:lnTo>
                <a:lnTo>
                  <a:pt x="60312" y="211112"/>
                </a:lnTo>
                <a:lnTo>
                  <a:pt x="63322" y="204457"/>
                </a:lnTo>
                <a:lnTo>
                  <a:pt x="64490" y="196049"/>
                </a:lnTo>
                <a:close/>
              </a:path>
              <a:path w="581660" h="269875">
                <a:moveTo>
                  <a:pt x="133604" y="0"/>
                </a:moveTo>
                <a:lnTo>
                  <a:pt x="32854" y="0"/>
                </a:lnTo>
                <a:lnTo>
                  <a:pt x="20256" y="2552"/>
                </a:lnTo>
                <a:lnTo>
                  <a:pt x="9944" y="9512"/>
                </a:lnTo>
                <a:lnTo>
                  <a:pt x="2984" y="19824"/>
                </a:lnTo>
                <a:lnTo>
                  <a:pt x="431" y="32423"/>
                </a:lnTo>
                <a:lnTo>
                  <a:pt x="431" y="100749"/>
                </a:lnTo>
                <a:lnTo>
                  <a:pt x="2984" y="113360"/>
                </a:lnTo>
                <a:lnTo>
                  <a:pt x="9944" y="123659"/>
                </a:lnTo>
                <a:lnTo>
                  <a:pt x="20256" y="130619"/>
                </a:lnTo>
                <a:lnTo>
                  <a:pt x="32854" y="133172"/>
                </a:lnTo>
                <a:lnTo>
                  <a:pt x="126695" y="133172"/>
                </a:lnTo>
                <a:lnTo>
                  <a:pt x="133604" y="126263"/>
                </a:lnTo>
                <a:lnTo>
                  <a:pt x="133604" y="65163"/>
                </a:lnTo>
                <a:lnTo>
                  <a:pt x="133604" y="56654"/>
                </a:lnTo>
                <a:lnTo>
                  <a:pt x="126695" y="49745"/>
                </a:lnTo>
                <a:lnTo>
                  <a:pt x="57099" y="49745"/>
                </a:lnTo>
                <a:lnTo>
                  <a:pt x="50165" y="56654"/>
                </a:lnTo>
                <a:lnTo>
                  <a:pt x="50165" y="83426"/>
                </a:lnTo>
                <a:lnTo>
                  <a:pt x="95859" y="83426"/>
                </a:lnTo>
                <a:lnTo>
                  <a:pt x="95859" y="92722"/>
                </a:lnTo>
                <a:lnTo>
                  <a:pt x="93154" y="95415"/>
                </a:lnTo>
                <a:lnTo>
                  <a:pt x="40894" y="95415"/>
                </a:lnTo>
                <a:lnTo>
                  <a:pt x="38188" y="92722"/>
                </a:lnTo>
                <a:lnTo>
                  <a:pt x="38188" y="56464"/>
                </a:lnTo>
                <a:lnTo>
                  <a:pt x="39662" y="49199"/>
                </a:lnTo>
                <a:lnTo>
                  <a:pt x="43675" y="43256"/>
                </a:lnTo>
                <a:lnTo>
                  <a:pt x="49618" y="39243"/>
                </a:lnTo>
                <a:lnTo>
                  <a:pt x="56883" y="37769"/>
                </a:lnTo>
                <a:lnTo>
                  <a:pt x="126695" y="37769"/>
                </a:lnTo>
                <a:lnTo>
                  <a:pt x="133604" y="30835"/>
                </a:lnTo>
                <a:lnTo>
                  <a:pt x="133604" y="0"/>
                </a:lnTo>
                <a:close/>
              </a:path>
              <a:path w="581660" h="269875">
                <a:moveTo>
                  <a:pt x="137045" y="168681"/>
                </a:moveTo>
                <a:lnTo>
                  <a:pt x="84112" y="168681"/>
                </a:lnTo>
                <a:lnTo>
                  <a:pt x="78790" y="173875"/>
                </a:lnTo>
                <a:lnTo>
                  <a:pt x="78790" y="263144"/>
                </a:lnTo>
                <a:lnTo>
                  <a:pt x="84112" y="268452"/>
                </a:lnTo>
                <a:lnTo>
                  <a:pt x="92290" y="268452"/>
                </a:lnTo>
                <a:lnTo>
                  <a:pt x="137045" y="268452"/>
                </a:lnTo>
                <a:lnTo>
                  <a:pt x="137045" y="261175"/>
                </a:lnTo>
                <a:lnTo>
                  <a:pt x="88531" y="261175"/>
                </a:lnTo>
                <a:lnTo>
                  <a:pt x="86321" y="258851"/>
                </a:lnTo>
                <a:lnTo>
                  <a:pt x="86321" y="220954"/>
                </a:lnTo>
                <a:lnTo>
                  <a:pt x="134454" y="220954"/>
                </a:lnTo>
                <a:lnTo>
                  <a:pt x="134454" y="213702"/>
                </a:lnTo>
                <a:lnTo>
                  <a:pt x="86321" y="213702"/>
                </a:lnTo>
                <a:lnTo>
                  <a:pt x="86321" y="178269"/>
                </a:lnTo>
                <a:lnTo>
                  <a:pt x="88531" y="175945"/>
                </a:lnTo>
                <a:lnTo>
                  <a:pt x="137045" y="175945"/>
                </a:lnTo>
                <a:lnTo>
                  <a:pt x="137045" y="168681"/>
                </a:lnTo>
                <a:close/>
              </a:path>
              <a:path w="581660" h="269875">
                <a:moveTo>
                  <a:pt x="261378" y="168681"/>
                </a:moveTo>
                <a:lnTo>
                  <a:pt x="253733" y="168681"/>
                </a:lnTo>
                <a:lnTo>
                  <a:pt x="248793" y="196265"/>
                </a:lnTo>
                <a:lnTo>
                  <a:pt x="242036" y="225336"/>
                </a:lnTo>
                <a:lnTo>
                  <a:pt x="235940" y="248691"/>
                </a:lnTo>
                <a:lnTo>
                  <a:pt x="232587" y="260273"/>
                </a:lnTo>
                <a:lnTo>
                  <a:pt x="231800" y="260921"/>
                </a:lnTo>
                <a:lnTo>
                  <a:pt x="229463" y="260921"/>
                </a:lnTo>
                <a:lnTo>
                  <a:pt x="228688" y="260273"/>
                </a:lnTo>
                <a:lnTo>
                  <a:pt x="226529" y="252222"/>
                </a:lnTo>
                <a:lnTo>
                  <a:pt x="219151" y="221234"/>
                </a:lnTo>
                <a:lnTo>
                  <a:pt x="212598" y="195148"/>
                </a:lnTo>
                <a:lnTo>
                  <a:pt x="211556" y="191109"/>
                </a:lnTo>
                <a:lnTo>
                  <a:pt x="209219" y="189953"/>
                </a:lnTo>
                <a:lnTo>
                  <a:pt x="204939" y="189953"/>
                </a:lnTo>
                <a:lnTo>
                  <a:pt x="202476" y="191109"/>
                </a:lnTo>
                <a:lnTo>
                  <a:pt x="185356" y="260273"/>
                </a:lnTo>
                <a:lnTo>
                  <a:pt x="184569" y="260921"/>
                </a:lnTo>
                <a:lnTo>
                  <a:pt x="182232" y="260921"/>
                </a:lnTo>
                <a:lnTo>
                  <a:pt x="181457" y="260273"/>
                </a:lnTo>
                <a:lnTo>
                  <a:pt x="178104" y="248691"/>
                </a:lnTo>
                <a:lnTo>
                  <a:pt x="172008" y="225336"/>
                </a:lnTo>
                <a:lnTo>
                  <a:pt x="165265" y="196265"/>
                </a:lnTo>
                <a:lnTo>
                  <a:pt x="160312" y="168681"/>
                </a:lnTo>
                <a:lnTo>
                  <a:pt x="152654" y="168681"/>
                </a:lnTo>
                <a:lnTo>
                  <a:pt x="161353" y="214414"/>
                </a:lnTo>
                <a:lnTo>
                  <a:pt x="175234" y="265595"/>
                </a:lnTo>
                <a:lnTo>
                  <a:pt x="178473" y="268452"/>
                </a:lnTo>
                <a:lnTo>
                  <a:pt x="187820" y="268452"/>
                </a:lnTo>
                <a:lnTo>
                  <a:pt x="191706" y="265849"/>
                </a:lnTo>
                <a:lnTo>
                  <a:pt x="196418" y="247662"/>
                </a:lnTo>
                <a:lnTo>
                  <a:pt x="207010" y="204482"/>
                </a:lnTo>
                <a:lnTo>
                  <a:pt x="222326" y="265849"/>
                </a:lnTo>
                <a:lnTo>
                  <a:pt x="226225" y="268452"/>
                </a:lnTo>
                <a:lnTo>
                  <a:pt x="235572" y="268452"/>
                </a:lnTo>
                <a:lnTo>
                  <a:pt x="238810" y="265595"/>
                </a:lnTo>
                <a:lnTo>
                  <a:pt x="246608" y="238556"/>
                </a:lnTo>
                <a:lnTo>
                  <a:pt x="252691" y="214414"/>
                </a:lnTo>
                <a:lnTo>
                  <a:pt x="257810" y="190563"/>
                </a:lnTo>
                <a:lnTo>
                  <a:pt x="261378" y="168681"/>
                </a:lnTo>
                <a:close/>
              </a:path>
              <a:path w="581660" h="269875">
                <a:moveTo>
                  <a:pt x="282536" y="0"/>
                </a:moveTo>
                <a:lnTo>
                  <a:pt x="181787" y="0"/>
                </a:lnTo>
                <a:lnTo>
                  <a:pt x="169164" y="2552"/>
                </a:lnTo>
                <a:lnTo>
                  <a:pt x="158851" y="9512"/>
                </a:lnTo>
                <a:lnTo>
                  <a:pt x="151904" y="19824"/>
                </a:lnTo>
                <a:lnTo>
                  <a:pt x="149352" y="32435"/>
                </a:lnTo>
                <a:lnTo>
                  <a:pt x="149352" y="100749"/>
                </a:lnTo>
                <a:lnTo>
                  <a:pt x="151904" y="113360"/>
                </a:lnTo>
                <a:lnTo>
                  <a:pt x="158851" y="123659"/>
                </a:lnTo>
                <a:lnTo>
                  <a:pt x="169164" y="130619"/>
                </a:lnTo>
                <a:lnTo>
                  <a:pt x="181787" y="133172"/>
                </a:lnTo>
                <a:lnTo>
                  <a:pt x="275615" y="133172"/>
                </a:lnTo>
                <a:lnTo>
                  <a:pt x="282536" y="126263"/>
                </a:lnTo>
                <a:lnTo>
                  <a:pt x="282536" y="95427"/>
                </a:lnTo>
                <a:lnTo>
                  <a:pt x="189814" y="95427"/>
                </a:lnTo>
                <a:lnTo>
                  <a:pt x="187121" y="92735"/>
                </a:lnTo>
                <a:lnTo>
                  <a:pt x="187121" y="83439"/>
                </a:lnTo>
                <a:lnTo>
                  <a:pt x="275615" y="83439"/>
                </a:lnTo>
                <a:lnTo>
                  <a:pt x="282536" y="76530"/>
                </a:lnTo>
                <a:lnTo>
                  <a:pt x="282536" y="49745"/>
                </a:lnTo>
                <a:lnTo>
                  <a:pt x="187121" y="49745"/>
                </a:lnTo>
                <a:lnTo>
                  <a:pt x="187121" y="40449"/>
                </a:lnTo>
                <a:lnTo>
                  <a:pt x="189814" y="37769"/>
                </a:lnTo>
                <a:lnTo>
                  <a:pt x="275615" y="37769"/>
                </a:lnTo>
                <a:lnTo>
                  <a:pt x="282536" y="30848"/>
                </a:lnTo>
                <a:lnTo>
                  <a:pt x="282536" y="0"/>
                </a:lnTo>
                <a:close/>
              </a:path>
              <a:path w="581660" h="269875">
                <a:moveTo>
                  <a:pt x="342404" y="268452"/>
                </a:moveTo>
                <a:lnTo>
                  <a:pt x="332651" y="230428"/>
                </a:lnTo>
                <a:lnTo>
                  <a:pt x="323850" y="201002"/>
                </a:lnTo>
                <a:lnTo>
                  <a:pt x="323850" y="227965"/>
                </a:lnTo>
                <a:lnTo>
                  <a:pt x="282587" y="227965"/>
                </a:lnTo>
                <a:lnTo>
                  <a:pt x="294119" y="189877"/>
                </a:lnTo>
                <a:lnTo>
                  <a:pt x="300228" y="175945"/>
                </a:lnTo>
                <a:lnTo>
                  <a:pt x="306197" y="175945"/>
                </a:lnTo>
                <a:lnTo>
                  <a:pt x="320090" y="214934"/>
                </a:lnTo>
                <a:lnTo>
                  <a:pt x="323850" y="227965"/>
                </a:lnTo>
                <a:lnTo>
                  <a:pt x="323850" y="201002"/>
                </a:lnTo>
                <a:lnTo>
                  <a:pt x="315150" y="175945"/>
                </a:lnTo>
                <a:lnTo>
                  <a:pt x="315023" y="175552"/>
                </a:lnTo>
                <a:lnTo>
                  <a:pt x="313207" y="170878"/>
                </a:lnTo>
                <a:lnTo>
                  <a:pt x="308927" y="168668"/>
                </a:lnTo>
                <a:lnTo>
                  <a:pt x="297510" y="168668"/>
                </a:lnTo>
                <a:lnTo>
                  <a:pt x="273773" y="230428"/>
                </a:lnTo>
                <a:lnTo>
                  <a:pt x="264033" y="268452"/>
                </a:lnTo>
                <a:lnTo>
                  <a:pt x="271945" y="268452"/>
                </a:lnTo>
                <a:lnTo>
                  <a:pt x="273888" y="260400"/>
                </a:lnTo>
                <a:lnTo>
                  <a:pt x="276034" y="251993"/>
                </a:lnTo>
                <a:lnTo>
                  <a:pt x="278282" y="243522"/>
                </a:lnTo>
                <a:lnTo>
                  <a:pt x="280517" y="235242"/>
                </a:lnTo>
                <a:lnTo>
                  <a:pt x="325920" y="235242"/>
                </a:lnTo>
                <a:lnTo>
                  <a:pt x="328168" y="243522"/>
                </a:lnTo>
                <a:lnTo>
                  <a:pt x="330352" y="251802"/>
                </a:lnTo>
                <a:lnTo>
                  <a:pt x="332460" y="260108"/>
                </a:lnTo>
                <a:lnTo>
                  <a:pt x="334492" y="268452"/>
                </a:lnTo>
                <a:lnTo>
                  <a:pt x="342404" y="268452"/>
                </a:lnTo>
                <a:close/>
              </a:path>
              <a:path w="581660" h="269875">
                <a:moveTo>
                  <a:pt x="421182" y="196049"/>
                </a:moveTo>
                <a:lnTo>
                  <a:pt x="419163" y="185102"/>
                </a:lnTo>
                <a:lnTo>
                  <a:pt x="413524" y="176593"/>
                </a:lnTo>
                <a:lnTo>
                  <a:pt x="413524" y="196049"/>
                </a:lnTo>
                <a:lnTo>
                  <a:pt x="411911" y="204457"/>
                </a:lnTo>
                <a:lnTo>
                  <a:pt x="407454" y="210693"/>
                </a:lnTo>
                <a:lnTo>
                  <a:pt x="400786" y="214579"/>
                </a:lnTo>
                <a:lnTo>
                  <a:pt x="392518" y="215912"/>
                </a:lnTo>
                <a:lnTo>
                  <a:pt x="364096" y="215912"/>
                </a:lnTo>
                <a:lnTo>
                  <a:pt x="364096" y="175958"/>
                </a:lnTo>
                <a:lnTo>
                  <a:pt x="392518" y="175958"/>
                </a:lnTo>
                <a:lnTo>
                  <a:pt x="400786" y="177279"/>
                </a:lnTo>
                <a:lnTo>
                  <a:pt x="407454" y="181140"/>
                </a:lnTo>
                <a:lnTo>
                  <a:pt x="411911" y="187439"/>
                </a:lnTo>
                <a:lnTo>
                  <a:pt x="413524" y="196049"/>
                </a:lnTo>
                <a:lnTo>
                  <a:pt x="413524" y="176593"/>
                </a:lnTo>
                <a:lnTo>
                  <a:pt x="413423" y="176428"/>
                </a:lnTo>
                <a:lnTo>
                  <a:pt x="412661" y="175958"/>
                </a:lnTo>
                <a:lnTo>
                  <a:pt x="404393" y="170726"/>
                </a:lnTo>
                <a:lnTo>
                  <a:pt x="392518" y="168681"/>
                </a:lnTo>
                <a:lnTo>
                  <a:pt x="356692" y="168681"/>
                </a:lnTo>
                <a:lnTo>
                  <a:pt x="356692" y="268452"/>
                </a:lnTo>
                <a:lnTo>
                  <a:pt x="364096" y="268452"/>
                </a:lnTo>
                <a:lnTo>
                  <a:pt x="364096" y="223177"/>
                </a:lnTo>
                <a:lnTo>
                  <a:pt x="392518" y="223177"/>
                </a:lnTo>
                <a:lnTo>
                  <a:pt x="400138" y="224523"/>
                </a:lnTo>
                <a:lnTo>
                  <a:pt x="406412" y="228460"/>
                </a:lnTo>
                <a:lnTo>
                  <a:pt x="410667" y="234784"/>
                </a:lnTo>
                <a:lnTo>
                  <a:pt x="412229" y="243293"/>
                </a:lnTo>
                <a:lnTo>
                  <a:pt x="412229" y="268452"/>
                </a:lnTo>
                <a:lnTo>
                  <a:pt x="419760" y="268452"/>
                </a:lnTo>
                <a:lnTo>
                  <a:pt x="419760" y="243293"/>
                </a:lnTo>
                <a:lnTo>
                  <a:pt x="418731" y="235280"/>
                </a:lnTo>
                <a:lnTo>
                  <a:pt x="415950" y="228739"/>
                </a:lnTo>
                <a:lnTo>
                  <a:pt x="411937" y="223634"/>
                </a:lnTo>
                <a:lnTo>
                  <a:pt x="411340" y="223177"/>
                </a:lnTo>
                <a:lnTo>
                  <a:pt x="407174" y="219938"/>
                </a:lnTo>
                <a:lnTo>
                  <a:pt x="412546" y="216281"/>
                </a:lnTo>
                <a:lnTo>
                  <a:pt x="412864" y="215912"/>
                </a:lnTo>
                <a:lnTo>
                  <a:pt x="417004" y="211112"/>
                </a:lnTo>
                <a:lnTo>
                  <a:pt x="420014" y="204457"/>
                </a:lnTo>
                <a:lnTo>
                  <a:pt x="421182" y="196049"/>
                </a:lnTo>
                <a:close/>
              </a:path>
              <a:path w="581660" h="269875">
                <a:moveTo>
                  <a:pt x="431457" y="0"/>
                </a:moveTo>
                <a:lnTo>
                  <a:pt x="330708" y="0"/>
                </a:lnTo>
                <a:lnTo>
                  <a:pt x="318096" y="2552"/>
                </a:lnTo>
                <a:lnTo>
                  <a:pt x="307784" y="9512"/>
                </a:lnTo>
                <a:lnTo>
                  <a:pt x="300812" y="19824"/>
                </a:lnTo>
                <a:lnTo>
                  <a:pt x="298259" y="32423"/>
                </a:lnTo>
                <a:lnTo>
                  <a:pt x="298259" y="133172"/>
                </a:lnTo>
                <a:lnTo>
                  <a:pt x="329120" y="133172"/>
                </a:lnTo>
                <a:lnTo>
                  <a:pt x="336029" y="126263"/>
                </a:lnTo>
                <a:lnTo>
                  <a:pt x="336029" y="40449"/>
                </a:lnTo>
                <a:lnTo>
                  <a:pt x="338721" y="37757"/>
                </a:lnTo>
                <a:lnTo>
                  <a:pt x="348005" y="37757"/>
                </a:lnTo>
                <a:lnTo>
                  <a:pt x="348005" y="133172"/>
                </a:lnTo>
                <a:lnTo>
                  <a:pt x="374777" y="133172"/>
                </a:lnTo>
                <a:lnTo>
                  <a:pt x="381698" y="126263"/>
                </a:lnTo>
                <a:lnTo>
                  <a:pt x="381698" y="40449"/>
                </a:lnTo>
                <a:lnTo>
                  <a:pt x="384390" y="37757"/>
                </a:lnTo>
                <a:lnTo>
                  <a:pt x="393687" y="37757"/>
                </a:lnTo>
                <a:lnTo>
                  <a:pt x="393687" y="133172"/>
                </a:lnTo>
                <a:lnTo>
                  <a:pt x="424522" y="133172"/>
                </a:lnTo>
                <a:lnTo>
                  <a:pt x="431444" y="126263"/>
                </a:lnTo>
                <a:lnTo>
                  <a:pt x="431457" y="0"/>
                </a:lnTo>
                <a:close/>
              </a:path>
              <a:path w="581660" h="269875">
                <a:moveTo>
                  <a:pt x="502691" y="218503"/>
                </a:moveTo>
                <a:lnTo>
                  <a:pt x="500595" y="200037"/>
                </a:lnTo>
                <a:lnTo>
                  <a:pt x="495046" y="186880"/>
                </a:lnTo>
                <a:lnTo>
                  <a:pt x="495046" y="218503"/>
                </a:lnTo>
                <a:lnTo>
                  <a:pt x="493471" y="233756"/>
                </a:lnTo>
                <a:lnTo>
                  <a:pt x="488251" y="247484"/>
                </a:lnTo>
                <a:lnTo>
                  <a:pt x="478688" y="257378"/>
                </a:lnTo>
                <a:lnTo>
                  <a:pt x="464045" y="261188"/>
                </a:lnTo>
                <a:lnTo>
                  <a:pt x="442887" y="261188"/>
                </a:lnTo>
                <a:lnTo>
                  <a:pt x="442887" y="175958"/>
                </a:lnTo>
                <a:lnTo>
                  <a:pt x="464045" y="175958"/>
                </a:lnTo>
                <a:lnTo>
                  <a:pt x="478688" y="179755"/>
                </a:lnTo>
                <a:lnTo>
                  <a:pt x="488251" y="189636"/>
                </a:lnTo>
                <a:lnTo>
                  <a:pt x="493471" y="203314"/>
                </a:lnTo>
                <a:lnTo>
                  <a:pt x="495046" y="218503"/>
                </a:lnTo>
                <a:lnTo>
                  <a:pt x="495046" y="186880"/>
                </a:lnTo>
                <a:lnTo>
                  <a:pt x="493877" y="184099"/>
                </a:lnTo>
                <a:lnTo>
                  <a:pt x="485165" y="175958"/>
                </a:lnTo>
                <a:lnTo>
                  <a:pt x="481901" y="172897"/>
                </a:lnTo>
                <a:lnTo>
                  <a:pt x="464045" y="168681"/>
                </a:lnTo>
                <a:lnTo>
                  <a:pt x="435495" y="168681"/>
                </a:lnTo>
                <a:lnTo>
                  <a:pt x="435495" y="268465"/>
                </a:lnTo>
                <a:lnTo>
                  <a:pt x="464045" y="268465"/>
                </a:lnTo>
                <a:lnTo>
                  <a:pt x="481901" y="264236"/>
                </a:lnTo>
                <a:lnTo>
                  <a:pt x="485165" y="261188"/>
                </a:lnTo>
                <a:lnTo>
                  <a:pt x="493877" y="253022"/>
                </a:lnTo>
                <a:lnTo>
                  <a:pt x="500595" y="237032"/>
                </a:lnTo>
                <a:lnTo>
                  <a:pt x="502691" y="218503"/>
                </a:lnTo>
                <a:close/>
              </a:path>
              <a:path w="581660" h="269875">
                <a:moveTo>
                  <a:pt x="580555" y="0"/>
                </a:moveTo>
                <a:lnTo>
                  <a:pt x="479818" y="0"/>
                </a:lnTo>
                <a:lnTo>
                  <a:pt x="467207" y="2552"/>
                </a:lnTo>
                <a:lnTo>
                  <a:pt x="456895" y="9512"/>
                </a:lnTo>
                <a:lnTo>
                  <a:pt x="449935" y="19824"/>
                </a:lnTo>
                <a:lnTo>
                  <a:pt x="447382" y="32423"/>
                </a:lnTo>
                <a:lnTo>
                  <a:pt x="447382" y="76517"/>
                </a:lnTo>
                <a:lnTo>
                  <a:pt x="454291" y="83426"/>
                </a:lnTo>
                <a:lnTo>
                  <a:pt x="542785" y="83426"/>
                </a:lnTo>
                <a:lnTo>
                  <a:pt x="542785" y="92735"/>
                </a:lnTo>
                <a:lnTo>
                  <a:pt x="540105" y="95415"/>
                </a:lnTo>
                <a:lnTo>
                  <a:pt x="454291" y="95415"/>
                </a:lnTo>
                <a:lnTo>
                  <a:pt x="447382" y="102349"/>
                </a:lnTo>
                <a:lnTo>
                  <a:pt x="447382" y="133172"/>
                </a:lnTo>
                <a:lnTo>
                  <a:pt x="548106" y="133172"/>
                </a:lnTo>
                <a:lnTo>
                  <a:pt x="560730" y="130619"/>
                </a:lnTo>
                <a:lnTo>
                  <a:pt x="571042" y="123672"/>
                </a:lnTo>
                <a:lnTo>
                  <a:pt x="578002" y="113360"/>
                </a:lnTo>
                <a:lnTo>
                  <a:pt x="580555" y="100749"/>
                </a:lnTo>
                <a:lnTo>
                  <a:pt x="580555" y="65163"/>
                </a:lnTo>
                <a:lnTo>
                  <a:pt x="580555" y="56654"/>
                </a:lnTo>
                <a:lnTo>
                  <a:pt x="573646" y="49745"/>
                </a:lnTo>
                <a:lnTo>
                  <a:pt x="485140" y="49745"/>
                </a:lnTo>
                <a:lnTo>
                  <a:pt x="485140" y="40449"/>
                </a:lnTo>
                <a:lnTo>
                  <a:pt x="487832" y="37769"/>
                </a:lnTo>
                <a:lnTo>
                  <a:pt x="573646" y="37769"/>
                </a:lnTo>
                <a:lnTo>
                  <a:pt x="580555" y="30848"/>
                </a:lnTo>
                <a:lnTo>
                  <a:pt x="580555" y="0"/>
                </a:lnTo>
                <a:close/>
              </a:path>
              <a:path w="581660" h="269875">
                <a:moveTo>
                  <a:pt x="581228" y="242633"/>
                </a:moveTo>
                <a:lnTo>
                  <a:pt x="577938" y="231101"/>
                </a:lnTo>
                <a:lnTo>
                  <a:pt x="569785" y="222681"/>
                </a:lnTo>
                <a:lnTo>
                  <a:pt x="558761" y="216941"/>
                </a:lnTo>
                <a:lnTo>
                  <a:pt x="538454" y="211023"/>
                </a:lnTo>
                <a:lnTo>
                  <a:pt x="530720" y="206971"/>
                </a:lnTo>
                <a:lnTo>
                  <a:pt x="525056" y="200914"/>
                </a:lnTo>
                <a:lnTo>
                  <a:pt x="522846" y="192417"/>
                </a:lnTo>
                <a:lnTo>
                  <a:pt x="523963" y="187020"/>
                </a:lnTo>
                <a:lnTo>
                  <a:pt x="527913" y="181203"/>
                </a:lnTo>
                <a:lnTo>
                  <a:pt x="535660" y="176555"/>
                </a:lnTo>
                <a:lnTo>
                  <a:pt x="548144" y="174650"/>
                </a:lnTo>
                <a:lnTo>
                  <a:pt x="558533" y="174650"/>
                </a:lnTo>
                <a:lnTo>
                  <a:pt x="572935" y="180111"/>
                </a:lnTo>
                <a:lnTo>
                  <a:pt x="575398" y="173101"/>
                </a:lnTo>
                <a:lnTo>
                  <a:pt x="570839" y="171488"/>
                </a:lnTo>
                <a:lnTo>
                  <a:pt x="564159" y="169608"/>
                </a:lnTo>
                <a:lnTo>
                  <a:pt x="556298" y="168033"/>
                </a:lnTo>
                <a:lnTo>
                  <a:pt x="548144" y="167373"/>
                </a:lnTo>
                <a:lnTo>
                  <a:pt x="534860" y="169138"/>
                </a:lnTo>
                <a:lnTo>
                  <a:pt x="524497" y="174155"/>
                </a:lnTo>
                <a:lnTo>
                  <a:pt x="517740" y="182041"/>
                </a:lnTo>
                <a:lnTo>
                  <a:pt x="515327" y="192417"/>
                </a:lnTo>
                <a:lnTo>
                  <a:pt x="517855" y="203923"/>
                </a:lnTo>
                <a:lnTo>
                  <a:pt x="524573" y="212153"/>
                </a:lnTo>
                <a:lnTo>
                  <a:pt x="534263" y="217690"/>
                </a:lnTo>
                <a:lnTo>
                  <a:pt x="545680" y="221094"/>
                </a:lnTo>
                <a:lnTo>
                  <a:pt x="554824" y="223481"/>
                </a:lnTo>
                <a:lnTo>
                  <a:pt x="563930" y="227584"/>
                </a:lnTo>
                <a:lnTo>
                  <a:pt x="570915" y="233832"/>
                </a:lnTo>
                <a:lnTo>
                  <a:pt x="573709" y="242633"/>
                </a:lnTo>
                <a:lnTo>
                  <a:pt x="571550" y="251434"/>
                </a:lnTo>
                <a:lnTo>
                  <a:pt x="565721" y="257619"/>
                </a:lnTo>
                <a:lnTo>
                  <a:pt x="557237" y="261277"/>
                </a:lnTo>
                <a:lnTo>
                  <a:pt x="547116" y="262483"/>
                </a:lnTo>
                <a:lnTo>
                  <a:pt x="539572" y="261924"/>
                </a:lnTo>
                <a:lnTo>
                  <a:pt x="531952" y="260235"/>
                </a:lnTo>
                <a:lnTo>
                  <a:pt x="524357" y="257403"/>
                </a:lnTo>
                <a:lnTo>
                  <a:pt x="516877" y="253403"/>
                </a:lnTo>
                <a:lnTo>
                  <a:pt x="514413" y="260286"/>
                </a:lnTo>
                <a:lnTo>
                  <a:pt x="522414" y="264426"/>
                </a:lnTo>
                <a:lnTo>
                  <a:pt x="530567" y="267347"/>
                </a:lnTo>
                <a:lnTo>
                  <a:pt x="538835" y="269113"/>
                </a:lnTo>
                <a:lnTo>
                  <a:pt x="547116" y="269760"/>
                </a:lnTo>
                <a:lnTo>
                  <a:pt x="565797" y="266420"/>
                </a:lnTo>
                <a:lnTo>
                  <a:pt x="576046" y="258584"/>
                </a:lnTo>
                <a:lnTo>
                  <a:pt x="580351" y="249555"/>
                </a:lnTo>
                <a:lnTo>
                  <a:pt x="581228" y="242633"/>
                </a:lnTo>
                <a:close/>
              </a:path>
            </a:pathLst>
          </a:custGeom>
          <a:solidFill>
            <a:srgbClr val="FFFFFF"/>
          </a:solidFill>
        </p:spPr>
        <p:txBody>
          <a:bodyPr wrap="square" lIns="0" tIns="0" rIns="0" bIns="0" rtlCol="0"/>
          <a:lstStyle/>
          <a:p>
            <a:endParaRPr/>
          </a:p>
        </p:txBody>
      </p:sp>
      <p:pic>
        <p:nvPicPr>
          <p:cNvPr id="31" name="bg object 31"/>
          <p:cNvPicPr/>
          <p:nvPr/>
        </p:nvPicPr>
        <p:blipFill>
          <a:blip r:embed="rId2" cstate="print"/>
          <a:stretch>
            <a:fillRect/>
          </a:stretch>
        </p:blipFill>
        <p:spPr>
          <a:xfrm>
            <a:off x="455456" y="10023466"/>
            <a:ext cx="345254" cy="354774"/>
          </a:xfrm>
          <a:prstGeom prst="rect">
            <a:avLst/>
          </a:prstGeom>
        </p:spPr>
      </p:pic>
      <p:pic>
        <p:nvPicPr>
          <p:cNvPr id="32" name="bg object 32"/>
          <p:cNvPicPr/>
          <p:nvPr/>
        </p:nvPicPr>
        <p:blipFill>
          <a:blip r:embed="rId3" cstate="print"/>
          <a:stretch>
            <a:fillRect/>
          </a:stretch>
        </p:blipFill>
        <p:spPr>
          <a:xfrm>
            <a:off x="1846502" y="10064576"/>
            <a:ext cx="1178787" cy="273411"/>
          </a:xfrm>
          <a:prstGeom prst="rect">
            <a:avLst/>
          </a:prstGeom>
        </p:spPr>
      </p:pic>
      <p:sp>
        <p:nvSpPr>
          <p:cNvPr id="2" name="Holder 2"/>
          <p:cNvSpPr>
            <a:spLocks noGrp="1"/>
          </p:cNvSpPr>
          <p:nvPr>
            <p:ph type="title"/>
          </p:nvPr>
        </p:nvSpPr>
        <p:spPr/>
        <p:txBody>
          <a:bodyPr lIns="0" tIns="0" rIns="0" bIns="0"/>
          <a:lstStyle>
            <a:lvl1pPr>
              <a:defRPr sz="52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939598"/>
                </a:solidFill>
                <a:latin typeface="Arial"/>
                <a:cs typeface="Arial"/>
              </a:defRPr>
            </a:lvl1pPr>
          </a:lstStyle>
          <a:p>
            <a:pPr marL="12700">
              <a:lnSpc>
                <a:spcPts val="860"/>
              </a:lnSpc>
            </a:pPr>
            <a:r>
              <a:rPr spc="-114" dirty="0"/>
              <a:t>GEMS</a:t>
            </a:r>
            <a:r>
              <a:rPr spc="-15" dirty="0"/>
              <a:t> </a:t>
            </a:r>
            <a:r>
              <a:rPr spc="-55" dirty="0"/>
              <a:t>Home</a:t>
            </a:r>
            <a:r>
              <a:rPr spc="-10" dirty="0"/>
              <a:t> </a:t>
            </a:r>
            <a:r>
              <a:rPr spc="-50" dirty="0"/>
              <a:t>Learning</a:t>
            </a:r>
            <a:r>
              <a:rPr spc="-10" dirty="0"/>
              <a:t> </a:t>
            </a:r>
            <a:r>
              <a:rPr spc="-35" dirty="0"/>
              <a:t>Policy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06-11-2024</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Jost Medium"/>
                <a:cs typeface="Jost Medium"/>
              </a:defRPr>
            </a:lvl1pPr>
          </a:lstStyle>
          <a:p>
            <a:pPr marL="38100">
              <a:lnSpc>
                <a:spcPct val="100000"/>
              </a:lnSpc>
              <a:spcBef>
                <a:spcPts val="180"/>
              </a:spcBef>
            </a:pPr>
            <a:fld id="{81D60167-4931-47E6-BA6A-407CBD079E47}" type="slidenum">
              <a:rPr spc="-50" dirty="0"/>
              <a:t>‹#›</a:t>
            </a:fld>
            <a:endParaRPr spc="-50" dirty="0"/>
          </a:p>
        </p:txBody>
      </p:sp>
      <p:pic>
        <p:nvPicPr>
          <p:cNvPr id="11" name="Graphic 10">
            <a:extLst>
              <a:ext uri="{FF2B5EF4-FFF2-40B4-BE49-F238E27FC236}">
                <a16:creationId xmlns:a16="http://schemas.microsoft.com/office/drawing/2014/main" id="{F6CFCB3D-165A-7F60-1313-52F4C726941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57150" y="456961"/>
            <a:ext cx="1333295" cy="6017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200" b="1" i="0">
                <a:solidFill>
                  <a:schemeClr val="bg1"/>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rgbClr val="939598"/>
                </a:solidFill>
                <a:latin typeface="Arial"/>
                <a:cs typeface="Arial"/>
              </a:defRPr>
            </a:lvl1pPr>
          </a:lstStyle>
          <a:p>
            <a:pPr marL="12700">
              <a:lnSpc>
                <a:spcPts val="860"/>
              </a:lnSpc>
            </a:pPr>
            <a:r>
              <a:rPr spc="-114" dirty="0"/>
              <a:t>GEMS</a:t>
            </a:r>
            <a:r>
              <a:rPr spc="-15" dirty="0"/>
              <a:t> </a:t>
            </a:r>
            <a:r>
              <a:rPr spc="-55" dirty="0"/>
              <a:t>Home</a:t>
            </a:r>
            <a:r>
              <a:rPr spc="-10" dirty="0"/>
              <a:t> </a:t>
            </a:r>
            <a:r>
              <a:rPr spc="-50" dirty="0"/>
              <a:t>Learning</a:t>
            </a:r>
            <a:r>
              <a:rPr spc="-10" dirty="0"/>
              <a:t> </a:t>
            </a:r>
            <a:r>
              <a:rPr spc="-35" dirty="0"/>
              <a:t>Policy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06-11-2024</a:t>
            </a:fld>
            <a:endParaRPr lang="en-US"/>
          </a:p>
        </p:txBody>
      </p:sp>
      <p:sp>
        <p:nvSpPr>
          <p:cNvPr id="7" name="Holder 7"/>
          <p:cNvSpPr>
            <a:spLocks noGrp="1"/>
          </p:cNvSpPr>
          <p:nvPr>
            <p:ph type="sldNum" sz="quarter" idx="7"/>
          </p:nvPr>
        </p:nvSpPr>
        <p:spPr/>
        <p:txBody>
          <a:bodyPr lIns="0" tIns="0" rIns="0" bIns="0"/>
          <a:lstStyle>
            <a:lvl1pPr>
              <a:defRPr sz="1200" b="0" i="0">
                <a:solidFill>
                  <a:schemeClr val="bg1"/>
                </a:solidFill>
                <a:latin typeface="Jost Medium"/>
                <a:cs typeface="Jost Medium"/>
              </a:defRPr>
            </a:lvl1pPr>
          </a:lstStyle>
          <a:p>
            <a:pPr marL="38100">
              <a:lnSpc>
                <a:spcPct val="100000"/>
              </a:lnSpc>
              <a:spcBef>
                <a:spcPts val="180"/>
              </a:spcBef>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2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800" b="0" i="0">
                <a:solidFill>
                  <a:srgbClr val="939598"/>
                </a:solidFill>
                <a:latin typeface="Arial"/>
                <a:cs typeface="Arial"/>
              </a:defRPr>
            </a:lvl1pPr>
          </a:lstStyle>
          <a:p>
            <a:pPr marL="12700">
              <a:lnSpc>
                <a:spcPts val="860"/>
              </a:lnSpc>
            </a:pPr>
            <a:r>
              <a:rPr spc="-114" dirty="0"/>
              <a:t>GEMS</a:t>
            </a:r>
            <a:r>
              <a:rPr spc="-15" dirty="0"/>
              <a:t> </a:t>
            </a:r>
            <a:r>
              <a:rPr spc="-55" dirty="0"/>
              <a:t>Home</a:t>
            </a:r>
            <a:r>
              <a:rPr spc="-10" dirty="0"/>
              <a:t> </a:t>
            </a:r>
            <a:r>
              <a:rPr spc="-50" dirty="0"/>
              <a:t>Learning</a:t>
            </a:r>
            <a:r>
              <a:rPr spc="-10" dirty="0"/>
              <a:t> </a:t>
            </a:r>
            <a:r>
              <a:rPr spc="-35" dirty="0"/>
              <a:t>Policy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06-11-2024</a:t>
            </a:fld>
            <a:endParaRPr lang="en-US"/>
          </a:p>
        </p:txBody>
      </p:sp>
      <p:sp>
        <p:nvSpPr>
          <p:cNvPr id="5" name="Holder 5"/>
          <p:cNvSpPr>
            <a:spLocks noGrp="1"/>
          </p:cNvSpPr>
          <p:nvPr>
            <p:ph type="sldNum" sz="quarter" idx="7"/>
          </p:nvPr>
        </p:nvSpPr>
        <p:spPr/>
        <p:txBody>
          <a:bodyPr lIns="0" tIns="0" rIns="0" bIns="0"/>
          <a:lstStyle>
            <a:lvl1pPr>
              <a:defRPr sz="1200" b="0" i="0">
                <a:solidFill>
                  <a:schemeClr val="bg1"/>
                </a:solidFill>
                <a:latin typeface="Jost Medium"/>
                <a:cs typeface="Jost Medium"/>
              </a:defRPr>
            </a:lvl1pPr>
          </a:lstStyle>
          <a:p>
            <a:pPr marL="38100">
              <a:lnSpc>
                <a:spcPct val="100000"/>
              </a:lnSpc>
              <a:spcBef>
                <a:spcPts val="180"/>
              </a:spcBef>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rgbClr val="939598"/>
                </a:solidFill>
                <a:latin typeface="Arial"/>
                <a:cs typeface="Arial"/>
              </a:defRPr>
            </a:lvl1pPr>
          </a:lstStyle>
          <a:p>
            <a:pPr marL="12700">
              <a:lnSpc>
                <a:spcPts val="860"/>
              </a:lnSpc>
            </a:pPr>
            <a:r>
              <a:rPr spc="-114" dirty="0"/>
              <a:t>GEMS</a:t>
            </a:r>
            <a:r>
              <a:rPr spc="-15" dirty="0"/>
              <a:t> </a:t>
            </a:r>
            <a:r>
              <a:rPr spc="-55" dirty="0"/>
              <a:t>Home</a:t>
            </a:r>
            <a:r>
              <a:rPr spc="-10" dirty="0"/>
              <a:t> </a:t>
            </a:r>
            <a:r>
              <a:rPr spc="-50" dirty="0"/>
              <a:t>Learning</a:t>
            </a:r>
            <a:r>
              <a:rPr spc="-10" dirty="0"/>
              <a:t> </a:t>
            </a:r>
            <a:r>
              <a:rPr spc="-35" dirty="0"/>
              <a:t>Policy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06-11-2024</a:t>
            </a:fld>
            <a:endParaRPr lang="en-US"/>
          </a:p>
        </p:txBody>
      </p:sp>
      <p:sp>
        <p:nvSpPr>
          <p:cNvPr id="4" name="Holder 4"/>
          <p:cNvSpPr>
            <a:spLocks noGrp="1"/>
          </p:cNvSpPr>
          <p:nvPr>
            <p:ph type="sldNum" sz="quarter" idx="7"/>
          </p:nvPr>
        </p:nvSpPr>
        <p:spPr/>
        <p:txBody>
          <a:bodyPr lIns="0" tIns="0" rIns="0" bIns="0"/>
          <a:lstStyle>
            <a:lvl1pPr>
              <a:defRPr sz="1200" b="0" i="0">
                <a:solidFill>
                  <a:schemeClr val="bg1"/>
                </a:solidFill>
                <a:latin typeface="Jost Medium"/>
                <a:cs typeface="Jost Medium"/>
              </a:defRPr>
            </a:lvl1pPr>
          </a:lstStyle>
          <a:p>
            <a:pPr marL="38100">
              <a:lnSpc>
                <a:spcPct val="100000"/>
              </a:lnSpc>
              <a:spcBef>
                <a:spcPts val="180"/>
              </a:spcBef>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 Type="http://schemas.openxmlformats.org/officeDocument/2006/relationships/slideLayout" Target="../slideLayouts/slideLayout2.xml"/><Relationship Id="rId16"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6121492" y="457202"/>
            <a:ext cx="225272" cy="225272"/>
          </a:xfrm>
          <a:prstGeom prst="rect">
            <a:avLst/>
          </a:prstGeom>
        </p:spPr>
      </p:pic>
      <p:pic>
        <p:nvPicPr>
          <p:cNvPr id="17" name="bg object 17"/>
          <p:cNvPicPr/>
          <p:nvPr/>
        </p:nvPicPr>
        <p:blipFill>
          <a:blip r:embed="rId8" cstate="print"/>
          <a:stretch>
            <a:fillRect/>
          </a:stretch>
        </p:blipFill>
        <p:spPr>
          <a:xfrm>
            <a:off x="6877526" y="457202"/>
            <a:ext cx="225272" cy="225272"/>
          </a:xfrm>
          <a:prstGeom prst="rect">
            <a:avLst/>
          </a:prstGeom>
        </p:spPr>
      </p:pic>
      <p:pic>
        <p:nvPicPr>
          <p:cNvPr id="18" name="bg object 18"/>
          <p:cNvPicPr/>
          <p:nvPr/>
        </p:nvPicPr>
        <p:blipFill>
          <a:blip r:embed="rId9" cstate="print"/>
          <a:stretch>
            <a:fillRect/>
          </a:stretch>
        </p:blipFill>
        <p:spPr>
          <a:xfrm>
            <a:off x="6625286" y="457202"/>
            <a:ext cx="225310" cy="225272"/>
          </a:xfrm>
          <a:prstGeom prst="rect">
            <a:avLst/>
          </a:prstGeom>
        </p:spPr>
      </p:pic>
      <p:pic>
        <p:nvPicPr>
          <p:cNvPr id="19" name="bg object 19"/>
          <p:cNvPicPr/>
          <p:nvPr/>
        </p:nvPicPr>
        <p:blipFill>
          <a:blip r:embed="rId10" cstate="print"/>
          <a:stretch>
            <a:fillRect/>
          </a:stretch>
        </p:blipFill>
        <p:spPr>
          <a:xfrm>
            <a:off x="6121499" y="751752"/>
            <a:ext cx="83807" cy="140716"/>
          </a:xfrm>
          <a:prstGeom prst="rect">
            <a:avLst/>
          </a:prstGeom>
        </p:spPr>
      </p:pic>
      <p:pic>
        <p:nvPicPr>
          <p:cNvPr id="20" name="bg object 20"/>
          <p:cNvPicPr/>
          <p:nvPr/>
        </p:nvPicPr>
        <p:blipFill>
          <a:blip r:embed="rId11" cstate="print"/>
          <a:stretch>
            <a:fillRect/>
          </a:stretch>
        </p:blipFill>
        <p:spPr>
          <a:xfrm>
            <a:off x="6231307" y="751746"/>
            <a:ext cx="97726" cy="140728"/>
          </a:xfrm>
          <a:prstGeom prst="rect">
            <a:avLst/>
          </a:prstGeom>
        </p:spPr>
      </p:pic>
      <p:pic>
        <p:nvPicPr>
          <p:cNvPr id="21" name="bg object 21"/>
          <p:cNvPicPr/>
          <p:nvPr/>
        </p:nvPicPr>
        <p:blipFill>
          <a:blip r:embed="rId12" cstate="print"/>
          <a:stretch>
            <a:fillRect/>
          </a:stretch>
        </p:blipFill>
        <p:spPr>
          <a:xfrm>
            <a:off x="6350976" y="751741"/>
            <a:ext cx="97535" cy="142557"/>
          </a:xfrm>
          <a:prstGeom prst="rect">
            <a:avLst/>
          </a:prstGeom>
        </p:spPr>
      </p:pic>
      <p:pic>
        <p:nvPicPr>
          <p:cNvPr id="22" name="bg object 22"/>
          <p:cNvPicPr/>
          <p:nvPr/>
        </p:nvPicPr>
        <p:blipFill>
          <a:blip r:embed="rId13" cstate="print"/>
          <a:stretch>
            <a:fillRect/>
          </a:stretch>
        </p:blipFill>
        <p:spPr>
          <a:xfrm>
            <a:off x="6470477" y="749907"/>
            <a:ext cx="98818" cy="144386"/>
          </a:xfrm>
          <a:prstGeom prst="rect">
            <a:avLst/>
          </a:prstGeom>
        </p:spPr>
      </p:pic>
      <p:pic>
        <p:nvPicPr>
          <p:cNvPr id="23" name="bg object 23"/>
          <p:cNvPicPr/>
          <p:nvPr/>
        </p:nvPicPr>
        <p:blipFill>
          <a:blip r:embed="rId14" cstate="print"/>
          <a:stretch>
            <a:fillRect/>
          </a:stretch>
        </p:blipFill>
        <p:spPr>
          <a:xfrm>
            <a:off x="6589412" y="751498"/>
            <a:ext cx="213281" cy="140970"/>
          </a:xfrm>
          <a:prstGeom prst="rect">
            <a:avLst/>
          </a:prstGeom>
        </p:spPr>
      </p:pic>
      <p:sp>
        <p:nvSpPr>
          <p:cNvPr id="24" name="bg object 24"/>
          <p:cNvSpPr/>
          <p:nvPr/>
        </p:nvSpPr>
        <p:spPr>
          <a:xfrm>
            <a:off x="6826491" y="751751"/>
            <a:ext cx="13970" cy="140970"/>
          </a:xfrm>
          <a:custGeom>
            <a:avLst/>
            <a:gdLst/>
            <a:ahLst/>
            <a:cxnLst/>
            <a:rect l="l" t="t" r="r" b="b"/>
            <a:pathLst>
              <a:path w="13970" h="140969">
                <a:moveTo>
                  <a:pt x="13728" y="0"/>
                </a:moveTo>
                <a:lnTo>
                  <a:pt x="0" y="0"/>
                </a:lnTo>
                <a:lnTo>
                  <a:pt x="0" y="140716"/>
                </a:lnTo>
                <a:lnTo>
                  <a:pt x="13728" y="140716"/>
                </a:lnTo>
                <a:lnTo>
                  <a:pt x="13728" y="0"/>
                </a:lnTo>
                <a:close/>
              </a:path>
            </a:pathLst>
          </a:custGeom>
          <a:solidFill>
            <a:srgbClr val="14A2DC"/>
          </a:solidFill>
        </p:spPr>
        <p:txBody>
          <a:bodyPr wrap="square" lIns="0" tIns="0" rIns="0" bIns="0" rtlCol="0"/>
          <a:lstStyle/>
          <a:p>
            <a:endParaRPr/>
          </a:p>
        </p:txBody>
      </p:sp>
      <p:pic>
        <p:nvPicPr>
          <p:cNvPr id="25" name="bg object 25"/>
          <p:cNvPicPr/>
          <p:nvPr/>
        </p:nvPicPr>
        <p:blipFill>
          <a:blip r:embed="rId15" cstate="print"/>
          <a:stretch>
            <a:fillRect/>
          </a:stretch>
        </p:blipFill>
        <p:spPr>
          <a:xfrm>
            <a:off x="6865827" y="749917"/>
            <a:ext cx="114922" cy="144386"/>
          </a:xfrm>
          <a:prstGeom prst="rect">
            <a:avLst/>
          </a:prstGeom>
        </p:spPr>
      </p:pic>
      <p:pic>
        <p:nvPicPr>
          <p:cNvPr id="26" name="bg object 26"/>
          <p:cNvPicPr/>
          <p:nvPr/>
        </p:nvPicPr>
        <p:blipFill>
          <a:blip r:embed="rId16" cstate="print"/>
          <a:stretch>
            <a:fillRect/>
          </a:stretch>
        </p:blipFill>
        <p:spPr>
          <a:xfrm>
            <a:off x="7002698" y="751743"/>
            <a:ext cx="100101" cy="140728"/>
          </a:xfrm>
          <a:prstGeom prst="rect">
            <a:avLst/>
          </a:prstGeom>
        </p:spPr>
      </p:pic>
      <p:pic>
        <p:nvPicPr>
          <p:cNvPr id="27" name="bg object 27"/>
          <p:cNvPicPr/>
          <p:nvPr/>
        </p:nvPicPr>
        <p:blipFill>
          <a:blip r:embed="rId17" cstate="print"/>
          <a:stretch>
            <a:fillRect/>
          </a:stretch>
        </p:blipFill>
        <p:spPr>
          <a:xfrm>
            <a:off x="6373390" y="457202"/>
            <a:ext cx="225285" cy="225272"/>
          </a:xfrm>
          <a:prstGeom prst="rect">
            <a:avLst/>
          </a:prstGeom>
        </p:spPr>
      </p:pic>
      <p:sp>
        <p:nvSpPr>
          <p:cNvPr id="2" name="Holder 2"/>
          <p:cNvSpPr>
            <a:spLocks noGrp="1"/>
          </p:cNvSpPr>
          <p:nvPr>
            <p:ph type="title"/>
          </p:nvPr>
        </p:nvSpPr>
        <p:spPr>
          <a:xfrm>
            <a:off x="1400602" y="3038203"/>
            <a:ext cx="4140835" cy="1610360"/>
          </a:xfrm>
          <a:prstGeom prst="rect">
            <a:avLst/>
          </a:prstGeom>
        </p:spPr>
        <p:txBody>
          <a:bodyPr wrap="square" lIns="0" tIns="0" rIns="0" bIns="0">
            <a:spAutoFit/>
          </a:bodyPr>
          <a:lstStyle>
            <a:lvl1pPr>
              <a:defRPr sz="5200" b="1" i="0">
                <a:solidFill>
                  <a:schemeClr val="bg1"/>
                </a:solidFill>
                <a:latin typeface="Arial"/>
                <a:cs typeface="Arial"/>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55300" y="10390591"/>
            <a:ext cx="1185545" cy="127000"/>
          </a:xfrm>
          <a:prstGeom prst="rect">
            <a:avLst/>
          </a:prstGeom>
        </p:spPr>
        <p:txBody>
          <a:bodyPr wrap="square" lIns="0" tIns="0" rIns="0" bIns="0">
            <a:spAutoFit/>
          </a:bodyPr>
          <a:lstStyle>
            <a:lvl1pPr>
              <a:defRPr sz="800" b="0" i="0">
                <a:solidFill>
                  <a:srgbClr val="939598"/>
                </a:solidFill>
                <a:latin typeface="Arial"/>
                <a:cs typeface="Arial"/>
              </a:defRPr>
            </a:lvl1pPr>
          </a:lstStyle>
          <a:p>
            <a:pPr marL="12700">
              <a:lnSpc>
                <a:spcPts val="860"/>
              </a:lnSpc>
            </a:pPr>
            <a:r>
              <a:rPr spc="-114" dirty="0"/>
              <a:t>GEMS</a:t>
            </a:r>
            <a:r>
              <a:rPr spc="-15" dirty="0"/>
              <a:t> </a:t>
            </a:r>
            <a:r>
              <a:rPr spc="-55" dirty="0"/>
              <a:t>Home</a:t>
            </a:r>
            <a:r>
              <a:rPr spc="-10" dirty="0"/>
              <a:t> </a:t>
            </a:r>
            <a:r>
              <a:rPr spc="-50" dirty="0"/>
              <a:t>Learning</a:t>
            </a:r>
            <a:r>
              <a:rPr spc="-10" dirty="0"/>
              <a:t> </a:t>
            </a:r>
            <a:r>
              <a:rPr spc="-35" dirty="0"/>
              <a:t>Policy</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06-11-2024</a:t>
            </a:fld>
            <a:endParaRPr lang="en-US"/>
          </a:p>
        </p:txBody>
      </p:sp>
      <p:sp>
        <p:nvSpPr>
          <p:cNvPr id="6" name="Holder 6"/>
          <p:cNvSpPr>
            <a:spLocks noGrp="1"/>
          </p:cNvSpPr>
          <p:nvPr>
            <p:ph type="sldNum" sz="quarter" idx="7"/>
          </p:nvPr>
        </p:nvSpPr>
        <p:spPr>
          <a:xfrm>
            <a:off x="3695875" y="10319301"/>
            <a:ext cx="180975" cy="245745"/>
          </a:xfrm>
          <a:prstGeom prst="rect">
            <a:avLst/>
          </a:prstGeom>
        </p:spPr>
        <p:txBody>
          <a:bodyPr wrap="square" lIns="0" tIns="0" rIns="0" bIns="0">
            <a:spAutoFit/>
          </a:bodyPr>
          <a:lstStyle>
            <a:lvl1pPr>
              <a:defRPr sz="1200" b="0" i="0">
                <a:solidFill>
                  <a:schemeClr val="bg1"/>
                </a:solidFill>
                <a:latin typeface="Jost Medium"/>
                <a:cs typeface="Jost Medium"/>
              </a:defRPr>
            </a:lvl1pPr>
          </a:lstStyle>
          <a:p>
            <a:pPr marL="38100">
              <a:lnSpc>
                <a:spcPct val="100000"/>
              </a:lnSpc>
              <a:spcBef>
                <a:spcPts val="180"/>
              </a:spcBef>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00601" y="3038203"/>
            <a:ext cx="5351889" cy="1613262"/>
          </a:xfrm>
          <a:prstGeom prst="rect">
            <a:avLst/>
          </a:prstGeom>
        </p:spPr>
        <p:txBody>
          <a:bodyPr vert="horz" wrap="square" lIns="0" tIns="12700" rIns="0" bIns="0" rtlCol="0">
            <a:spAutoFit/>
          </a:bodyPr>
          <a:lstStyle/>
          <a:p>
            <a:pPr marL="12700" marR="5080">
              <a:lnSpc>
                <a:spcPct val="100000"/>
              </a:lnSpc>
              <a:spcBef>
                <a:spcPts val="100"/>
              </a:spcBef>
            </a:pPr>
            <a:r>
              <a:rPr dirty="0"/>
              <a:t>GEMS Home Learning Policy</a:t>
            </a:r>
          </a:p>
        </p:txBody>
      </p:sp>
      <p:sp>
        <p:nvSpPr>
          <p:cNvPr id="3" name="object 3"/>
          <p:cNvSpPr/>
          <p:nvPr/>
        </p:nvSpPr>
        <p:spPr>
          <a:xfrm>
            <a:off x="804000" y="2478002"/>
            <a:ext cx="127000" cy="3126105"/>
          </a:xfrm>
          <a:custGeom>
            <a:avLst/>
            <a:gdLst/>
            <a:ahLst/>
            <a:cxnLst/>
            <a:rect l="l" t="t" r="r" b="b"/>
            <a:pathLst>
              <a:path w="127000" h="3126104">
                <a:moveTo>
                  <a:pt x="0" y="3126003"/>
                </a:moveTo>
                <a:lnTo>
                  <a:pt x="127000" y="3126003"/>
                </a:lnTo>
                <a:lnTo>
                  <a:pt x="127000" y="0"/>
                </a:lnTo>
                <a:lnTo>
                  <a:pt x="0" y="0"/>
                </a:lnTo>
                <a:lnTo>
                  <a:pt x="0" y="3126003"/>
                </a:lnTo>
                <a:close/>
              </a:path>
            </a:pathLst>
          </a:custGeom>
          <a:solidFill>
            <a:srgbClr val="81D0EE"/>
          </a:solidFill>
        </p:spPr>
        <p:txBody>
          <a:bodyPr wrap="square" lIns="0" tIns="0" rIns="0" bIns="0" rtlCol="0"/>
          <a:lstStyle/>
          <a:p>
            <a:pPr algn="l" rtl="0"/>
            <a:endParaRPr/>
          </a:p>
        </p:txBody>
      </p:sp>
      <p:grpSp>
        <p:nvGrpSpPr>
          <p:cNvPr id="4" name="object 4"/>
          <p:cNvGrpSpPr/>
          <p:nvPr/>
        </p:nvGrpSpPr>
        <p:grpSpPr>
          <a:xfrm>
            <a:off x="457200" y="7938000"/>
            <a:ext cx="4575175" cy="1404620"/>
            <a:chOff x="457200" y="7938000"/>
            <a:chExt cx="4575175" cy="1404620"/>
          </a:xfrm>
        </p:grpSpPr>
        <p:sp>
          <p:nvSpPr>
            <p:cNvPr id="5" name="object 5"/>
            <p:cNvSpPr/>
            <p:nvPr/>
          </p:nvSpPr>
          <p:spPr>
            <a:xfrm>
              <a:off x="457200" y="7938008"/>
              <a:ext cx="1894205" cy="1404620"/>
            </a:xfrm>
            <a:custGeom>
              <a:avLst/>
              <a:gdLst/>
              <a:ahLst/>
              <a:cxnLst/>
              <a:rect l="l" t="t" r="r" b="b"/>
              <a:pathLst>
                <a:path w="1894205" h="1404620">
                  <a:moveTo>
                    <a:pt x="1893671" y="0"/>
                  </a:moveTo>
                  <a:lnTo>
                    <a:pt x="0" y="0"/>
                  </a:lnTo>
                  <a:lnTo>
                    <a:pt x="0" y="1403997"/>
                  </a:lnTo>
                  <a:lnTo>
                    <a:pt x="1893671" y="1403997"/>
                  </a:lnTo>
                  <a:lnTo>
                    <a:pt x="1893671" y="0"/>
                  </a:lnTo>
                  <a:close/>
                </a:path>
              </a:pathLst>
            </a:custGeom>
            <a:solidFill>
              <a:srgbClr val="39B7E5"/>
            </a:solidFill>
          </p:spPr>
          <p:txBody>
            <a:bodyPr wrap="square" lIns="0" tIns="0" rIns="0" bIns="0" rtlCol="0"/>
            <a:lstStyle/>
            <a:p>
              <a:endParaRPr/>
            </a:p>
          </p:txBody>
        </p:sp>
        <p:sp>
          <p:nvSpPr>
            <p:cNvPr id="6" name="object 6"/>
            <p:cNvSpPr/>
            <p:nvPr/>
          </p:nvSpPr>
          <p:spPr>
            <a:xfrm>
              <a:off x="2350871" y="7938008"/>
              <a:ext cx="2681605" cy="1404620"/>
            </a:xfrm>
            <a:custGeom>
              <a:avLst/>
              <a:gdLst/>
              <a:ahLst/>
              <a:cxnLst/>
              <a:rect l="l" t="t" r="r" b="b"/>
              <a:pathLst>
                <a:path w="2681604" h="1404620">
                  <a:moveTo>
                    <a:pt x="2681071" y="0"/>
                  </a:moveTo>
                  <a:lnTo>
                    <a:pt x="0" y="0"/>
                  </a:lnTo>
                  <a:lnTo>
                    <a:pt x="0" y="1403997"/>
                  </a:lnTo>
                  <a:lnTo>
                    <a:pt x="2681071" y="1403997"/>
                  </a:lnTo>
                  <a:lnTo>
                    <a:pt x="2681071" y="0"/>
                  </a:lnTo>
                  <a:close/>
                </a:path>
              </a:pathLst>
            </a:custGeom>
            <a:solidFill>
              <a:srgbClr val="DFF2F9"/>
            </a:solidFill>
          </p:spPr>
          <p:txBody>
            <a:bodyPr wrap="square" lIns="0" tIns="0" rIns="0" bIns="0" rtlCol="0"/>
            <a:lstStyle/>
            <a:p>
              <a:endParaRPr/>
            </a:p>
          </p:txBody>
        </p:sp>
        <p:sp>
          <p:nvSpPr>
            <p:cNvPr id="7" name="object 7"/>
            <p:cNvSpPr/>
            <p:nvPr/>
          </p:nvSpPr>
          <p:spPr>
            <a:xfrm>
              <a:off x="2350875" y="7938000"/>
              <a:ext cx="0" cy="351155"/>
            </a:xfrm>
            <a:custGeom>
              <a:avLst/>
              <a:gdLst/>
              <a:ahLst/>
              <a:cxnLst/>
              <a:rect l="l" t="t" r="r" b="b"/>
              <a:pathLst>
                <a:path h="351154">
                  <a:moveTo>
                    <a:pt x="0" y="351002"/>
                  </a:moveTo>
                  <a:lnTo>
                    <a:pt x="0" y="0"/>
                  </a:lnTo>
                </a:path>
              </a:pathLst>
            </a:custGeom>
            <a:ln w="12700">
              <a:solidFill>
                <a:srgbClr val="FFFFFF"/>
              </a:solidFill>
            </a:ln>
          </p:spPr>
          <p:txBody>
            <a:bodyPr wrap="square" lIns="0" tIns="0" rIns="0" bIns="0" rtlCol="0"/>
            <a:lstStyle/>
            <a:p>
              <a:endParaRPr/>
            </a:p>
          </p:txBody>
        </p:sp>
        <p:sp>
          <p:nvSpPr>
            <p:cNvPr id="8" name="object 8"/>
            <p:cNvSpPr/>
            <p:nvPr/>
          </p:nvSpPr>
          <p:spPr>
            <a:xfrm>
              <a:off x="2350875" y="8289000"/>
              <a:ext cx="0" cy="351155"/>
            </a:xfrm>
            <a:custGeom>
              <a:avLst/>
              <a:gdLst/>
              <a:ahLst/>
              <a:cxnLst/>
              <a:rect l="l" t="t" r="r" b="b"/>
              <a:pathLst>
                <a:path h="351154">
                  <a:moveTo>
                    <a:pt x="0" y="351002"/>
                  </a:moveTo>
                  <a:lnTo>
                    <a:pt x="0" y="0"/>
                  </a:lnTo>
                </a:path>
              </a:pathLst>
            </a:custGeom>
            <a:ln w="12700">
              <a:solidFill>
                <a:srgbClr val="FFFFFF"/>
              </a:solidFill>
            </a:ln>
          </p:spPr>
          <p:txBody>
            <a:bodyPr wrap="square" lIns="0" tIns="0" rIns="0" bIns="0" rtlCol="0"/>
            <a:lstStyle/>
            <a:p>
              <a:endParaRPr/>
            </a:p>
          </p:txBody>
        </p:sp>
        <p:sp>
          <p:nvSpPr>
            <p:cNvPr id="9" name="object 9"/>
            <p:cNvSpPr/>
            <p:nvPr/>
          </p:nvSpPr>
          <p:spPr>
            <a:xfrm>
              <a:off x="2350875" y="8640000"/>
              <a:ext cx="0" cy="351155"/>
            </a:xfrm>
            <a:custGeom>
              <a:avLst/>
              <a:gdLst/>
              <a:ahLst/>
              <a:cxnLst/>
              <a:rect l="l" t="t" r="r" b="b"/>
              <a:pathLst>
                <a:path h="351154">
                  <a:moveTo>
                    <a:pt x="0" y="351002"/>
                  </a:moveTo>
                  <a:lnTo>
                    <a:pt x="0" y="0"/>
                  </a:lnTo>
                </a:path>
              </a:pathLst>
            </a:custGeom>
            <a:ln w="12700">
              <a:solidFill>
                <a:srgbClr val="FFFFFF"/>
              </a:solidFill>
            </a:ln>
          </p:spPr>
          <p:txBody>
            <a:bodyPr wrap="square" lIns="0" tIns="0" rIns="0" bIns="0" rtlCol="0"/>
            <a:lstStyle/>
            <a:p>
              <a:endParaRPr/>
            </a:p>
          </p:txBody>
        </p:sp>
        <p:sp>
          <p:nvSpPr>
            <p:cNvPr id="10" name="object 10"/>
            <p:cNvSpPr/>
            <p:nvPr/>
          </p:nvSpPr>
          <p:spPr>
            <a:xfrm>
              <a:off x="2350875" y="8991000"/>
              <a:ext cx="0" cy="351155"/>
            </a:xfrm>
            <a:custGeom>
              <a:avLst/>
              <a:gdLst/>
              <a:ahLst/>
              <a:cxnLst/>
              <a:rect l="l" t="t" r="r" b="b"/>
              <a:pathLst>
                <a:path h="351154">
                  <a:moveTo>
                    <a:pt x="0" y="351002"/>
                  </a:moveTo>
                  <a:lnTo>
                    <a:pt x="0" y="0"/>
                  </a:lnTo>
                </a:path>
              </a:pathLst>
            </a:custGeom>
            <a:ln w="12700">
              <a:solidFill>
                <a:srgbClr val="FFFFFF"/>
              </a:solidFill>
            </a:ln>
          </p:spPr>
          <p:txBody>
            <a:bodyPr wrap="square" lIns="0" tIns="0" rIns="0" bIns="0" rtlCol="0"/>
            <a:lstStyle/>
            <a:p>
              <a:endParaRPr/>
            </a:p>
          </p:txBody>
        </p:sp>
        <p:sp>
          <p:nvSpPr>
            <p:cNvPr id="11" name="object 11"/>
            <p:cNvSpPr/>
            <p:nvPr/>
          </p:nvSpPr>
          <p:spPr>
            <a:xfrm>
              <a:off x="457200" y="8289003"/>
              <a:ext cx="1887855" cy="0"/>
            </a:xfrm>
            <a:custGeom>
              <a:avLst/>
              <a:gdLst/>
              <a:ahLst/>
              <a:cxnLst/>
              <a:rect l="l" t="t" r="r" b="b"/>
              <a:pathLst>
                <a:path w="1887855">
                  <a:moveTo>
                    <a:pt x="0" y="0"/>
                  </a:moveTo>
                  <a:lnTo>
                    <a:pt x="1887321" y="0"/>
                  </a:lnTo>
                </a:path>
              </a:pathLst>
            </a:custGeom>
            <a:ln w="6350">
              <a:solidFill>
                <a:srgbClr val="FFFFFF"/>
              </a:solidFill>
            </a:ln>
          </p:spPr>
          <p:txBody>
            <a:bodyPr wrap="square" lIns="0" tIns="0" rIns="0" bIns="0" rtlCol="0"/>
            <a:lstStyle/>
            <a:p>
              <a:endParaRPr/>
            </a:p>
          </p:txBody>
        </p:sp>
        <p:sp>
          <p:nvSpPr>
            <p:cNvPr id="12" name="object 12"/>
            <p:cNvSpPr/>
            <p:nvPr/>
          </p:nvSpPr>
          <p:spPr>
            <a:xfrm>
              <a:off x="457200" y="8991003"/>
              <a:ext cx="1887855" cy="0"/>
            </a:xfrm>
            <a:custGeom>
              <a:avLst/>
              <a:gdLst/>
              <a:ahLst/>
              <a:cxnLst/>
              <a:rect l="l" t="t" r="r" b="b"/>
              <a:pathLst>
                <a:path w="1887855">
                  <a:moveTo>
                    <a:pt x="0" y="0"/>
                  </a:moveTo>
                  <a:lnTo>
                    <a:pt x="1887321" y="0"/>
                  </a:lnTo>
                </a:path>
              </a:pathLst>
            </a:custGeom>
            <a:ln w="6350">
              <a:solidFill>
                <a:srgbClr val="FFFFFF"/>
              </a:solidFill>
            </a:ln>
          </p:spPr>
          <p:txBody>
            <a:bodyPr wrap="square" lIns="0" tIns="0" rIns="0" bIns="0" rtlCol="0"/>
            <a:lstStyle/>
            <a:p>
              <a:endParaRPr/>
            </a:p>
          </p:txBody>
        </p:sp>
        <p:sp>
          <p:nvSpPr>
            <p:cNvPr id="13" name="object 13"/>
            <p:cNvSpPr/>
            <p:nvPr/>
          </p:nvSpPr>
          <p:spPr>
            <a:xfrm>
              <a:off x="457200" y="8640003"/>
              <a:ext cx="1887855" cy="0"/>
            </a:xfrm>
            <a:custGeom>
              <a:avLst/>
              <a:gdLst/>
              <a:ahLst/>
              <a:cxnLst/>
              <a:rect l="l" t="t" r="r" b="b"/>
              <a:pathLst>
                <a:path w="1887855">
                  <a:moveTo>
                    <a:pt x="0" y="0"/>
                  </a:moveTo>
                  <a:lnTo>
                    <a:pt x="1887321" y="0"/>
                  </a:lnTo>
                </a:path>
              </a:pathLst>
            </a:custGeom>
            <a:ln w="6350">
              <a:solidFill>
                <a:srgbClr val="FFFFFF"/>
              </a:solidFill>
            </a:ln>
          </p:spPr>
          <p:txBody>
            <a:bodyPr wrap="square" lIns="0" tIns="0" rIns="0" bIns="0" rtlCol="0"/>
            <a:lstStyle/>
            <a:p>
              <a:endParaRPr/>
            </a:p>
          </p:txBody>
        </p:sp>
        <p:sp>
          <p:nvSpPr>
            <p:cNvPr id="14" name="object 14"/>
            <p:cNvSpPr/>
            <p:nvPr/>
          </p:nvSpPr>
          <p:spPr>
            <a:xfrm>
              <a:off x="2357225" y="8991003"/>
              <a:ext cx="2675255" cy="0"/>
            </a:xfrm>
            <a:custGeom>
              <a:avLst/>
              <a:gdLst/>
              <a:ahLst/>
              <a:cxnLst/>
              <a:rect l="l" t="t" r="r" b="b"/>
              <a:pathLst>
                <a:path w="2675254">
                  <a:moveTo>
                    <a:pt x="0" y="0"/>
                  </a:moveTo>
                  <a:lnTo>
                    <a:pt x="2674721" y="0"/>
                  </a:lnTo>
                </a:path>
              </a:pathLst>
            </a:custGeom>
            <a:ln w="6350">
              <a:solidFill>
                <a:srgbClr val="00AADE"/>
              </a:solidFill>
            </a:ln>
          </p:spPr>
          <p:txBody>
            <a:bodyPr wrap="square" lIns="0" tIns="0" rIns="0" bIns="0" rtlCol="0"/>
            <a:lstStyle/>
            <a:p>
              <a:endParaRPr/>
            </a:p>
          </p:txBody>
        </p:sp>
        <p:sp>
          <p:nvSpPr>
            <p:cNvPr id="15" name="object 15"/>
            <p:cNvSpPr/>
            <p:nvPr/>
          </p:nvSpPr>
          <p:spPr>
            <a:xfrm>
              <a:off x="2357225" y="8289003"/>
              <a:ext cx="2675255" cy="0"/>
            </a:xfrm>
            <a:custGeom>
              <a:avLst/>
              <a:gdLst/>
              <a:ahLst/>
              <a:cxnLst/>
              <a:rect l="l" t="t" r="r" b="b"/>
              <a:pathLst>
                <a:path w="2675254">
                  <a:moveTo>
                    <a:pt x="0" y="0"/>
                  </a:moveTo>
                  <a:lnTo>
                    <a:pt x="2674721" y="0"/>
                  </a:lnTo>
                </a:path>
              </a:pathLst>
            </a:custGeom>
            <a:ln w="6350">
              <a:solidFill>
                <a:srgbClr val="14A2DC"/>
              </a:solidFill>
            </a:ln>
          </p:spPr>
          <p:txBody>
            <a:bodyPr wrap="square" lIns="0" tIns="0" rIns="0" bIns="0" rtlCol="0"/>
            <a:lstStyle/>
            <a:p>
              <a:endParaRPr/>
            </a:p>
          </p:txBody>
        </p:sp>
        <p:sp>
          <p:nvSpPr>
            <p:cNvPr id="16" name="object 16"/>
            <p:cNvSpPr/>
            <p:nvPr/>
          </p:nvSpPr>
          <p:spPr>
            <a:xfrm>
              <a:off x="2357225" y="8640003"/>
              <a:ext cx="2675255" cy="0"/>
            </a:xfrm>
            <a:custGeom>
              <a:avLst/>
              <a:gdLst/>
              <a:ahLst/>
              <a:cxnLst/>
              <a:rect l="l" t="t" r="r" b="b"/>
              <a:pathLst>
                <a:path w="2675254">
                  <a:moveTo>
                    <a:pt x="0" y="0"/>
                  </a:moveTo>
                  <a:lnTo>
                    <a:pt x="2674721" y="0"/>
                  </a:lnTo>
                </a:path>
              </a:pathLst>
            </a:custGeom>
            <a:ln w="6350">
              <a:solidFill>
                <a:srgbClr val="14A2DC"/>
              </a:solidFill>
            </a:ln>
          </p:spPr>
          <p:txBody>
            <a:bodyPr wrap="square" lIns="0" tIns="0" rIns="0" bIns="0" rtlCol="0"/>
            <a:lstStyle/>
            <a:p>
              <a:endParaRPr/>
            </a:p>
          </p:txBody>
        </p:sp>
      </p:grpSp>
      <p:sp>
        <p:nvSpPr>
          <p:cNvPr id="17" name="object 17"/>
          <p:cNvSpPr txBox="1"/>
          <p:nvPr/>
        </p:nvSpPr>
        <p:spPr>
          <a:xfrm>
            <a:off x="577850" y="7992217"/>
            <a:ext cx="1360945" cy="117436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FFFFFF"/>
                </a:solidFill>
                <a:latin typeface="Arial"/>
                <a:cs typeface="Arial"/>
              </a:rPr>
              <a:t>Approved by:</a:t>
            </a:r>
            <a:endParaRPr sz="1000" dirty="0">
              <a:latin typeface="Arial"/>
              <a:cs typeface="Arial"/>
            </a:endParaRPr>
          </a:p>
          <a:p>
            <a:pPr>
              <a:lnSpc>
                <a:spcPct val="100000"/>
              </a:lnSpc>
              <a:spcBef>
                <a:spcPts val="409"/>
              </a:spcBef>
            </a:pPr>
            <a:endParaRPr sz="1000" dirty="0">
              <a:latin typeface="Arial"/>
              <a:cs typeface="Arial"/>
            </a:endParaRPr>
          </a:p>
          <a:p>
            <a:pPr marL="12700">
              <a:lnSpc>
                <a:spcPct val="100000"/>
              </a:lnSpc>
              <a:spcBef>
                <a:spcPts val="5"/>
              </a:spcBef>
            </a:pPr>
            <a:r>
              <a:rPr sz="1000" b="1" dirty="0">
                <a:solidFill>
                  <a:srgbClr val="FFFFFF"/>
                </a:solidFill>
                <a:latin typeface="Arial"/>
                <a:cs typeface="Arial"/>
              </a:rPr>
              <a:t>Date:</a:t>
            </a:r>
            <a:endParaRPr sz="1000" dirty="0">
              <a:latin typeface="Arial"/>
              <a:cs typeface="Arial"/>
            </a:endParaRPr>
          </a:p>
          <a:p>
            <a:pPr marL="12700" marR="5080">
              <a:lnSpc>
                <a:spcPct val="230300"/>
              </a:lnSpc>
            </a:pPr>
            <a:r>
              <a:rPr sz="1000" b="1" dirty="0">
                <a:solidFill>
                  <a:srgbClr val="FFFFFF"/>
                </a:solidFill>
                <a:latin typeface="Arial"/>
                <a:cs typeface="Arial"/>
              </a:rPr>
              <a:t>Last reviewed on: Next review due by:</a:t>
            </a:r>
            <a:endParaRPr sz="10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63089" y="9506211"/>
            <a:ext cx="1097280" cy="1186180"/>
          </a:xfrm>
          <a:custGeom>
            <a:avLst/>
            <a:gdLst/>
            <a:ahLst/>
            <a:cxnLst/>
            <a:rect l="l" t="t" r="r" b="b"/>
            <a:pathLst>
              <a:path w="1097279" h="1186179">
                <a:moveTo>
                  <a:pt x="1096903" y="407187"/>
                </a:moveTo>
                <a:lnTo>
                  <a:pt x="1084013" y="394296"/>
                </a:lnTo>
                <a:lnTo>
                  <a:pt x="1049779" y="369591"/>
                </a:lnTo>
                <a:lnTo>
                  <a:pt x="1010910" y="357230"/>
                </a:lnTo>
                <a:lnTo>
                  <a:pt x="970496" y="357215"/>
                </a:lnTo>
                <a:lnTo>
                  <a:pt x="931633" y="369548"/>
                </a:lnTo>
                <a:lnTo>
                  <a:pt x="897412" y="394233"/>
                </a:lnTo>
                <a:lnTo>
                  <a:pt x="579175" y="712482"/>
                </a:lnTo>
                <a:lnTo>
                  <a:pt x="554506" y="746735"/>
                </a:lnTo>
                <a:lnTo>
                  <a:pt x="542153" y="785620"/>
                </a:lnTo>
                <a:lnTo>
                  <a:pt x="542133" y="826045"/>
                </a:lnTo>
                <a:lnTo>
                  <a:pt x="554460" y="864918"/>
                </a:lnTo>
                <a:lnTo>
                  <a:pt x="579150" y="899147"/>
                </a:lnTo>
                <a:lnTo>
                  <a:pt x="689665" y="1009662"/>
                </a:lnTo>
                <a:lnTo>
                  <a:pt x="966106" y="733247"/>
                </a:lnTo>
                <a:lnTo>
                  <a:pt x="1002441" y="769569"/>
                </a:lnTo>
                <a:lnTo>
                  <a:pt x="1013638" y="786491"/>
                </a:lnTo>
                <a:lnTo>
                  <a:pt x="1017369" y="805805"/>
                </a:lnTo>
                <a:lnTo>
                  <a:pt x="1013624" y="825133"/>
                </a:lnTo>
                <a:lnTo>
                  <a:pt x="1002390" y="842098"/>
                </a:lnTo>
                <a:lnTo>
                  <a:pt x="726025" y="1118438"/>
                </a:lnTo>
                <a:lnTo>
                  <a:pt x="709096" y="1129652"/>
                </a:lnTo>
                <a:lnTo>
                  <a:pt x="689786" y="1133387"/>
                </a:lnTo>
                <a:lnTo>
                  <a:pt x="670475" y="1129648"/>
                </a:lnTo>
                <a:lnTo>
                  <a:pt x="454080" y="918984"/>
                </a:lnTo>
                <a:lnTo>
                  <a:pt x="424124" y="877473"/>
                </a:lnTo>
                <a:lnTo>
                  <a:pt x="409141" y="830323"/>
                </a:lnTo>
                <a:lnTo>
                  <a:pt x="409127" y="781298"/>
                </a:lnTo>
                <a:lnTo>
                  <a:pt x="424079" y="734164"/>
                </a:lnTo>
                <a:lnTo>
                  <a:pt x="453991" y="692683"/>
                </a:lnTo>
                <a:lnTo>
                  <a:pt x="824933" y="321754"/>
                </a:lnTo>
                <a:lnTo>
                  <a:pt x="849623" y="287536"/>
                </a:lnTo>
                <a:lnTo>
                  <a:pt x="861960" y="248672"/>
                </a:lnTo>
                <a:lnTo>
                  <a:pt x="861953" y="208265"/>
                </a:lnTo>
                <a:lnTo>
                  <a:pt x="849608" y="169417"/>
                </a:lnTo>
                <a:lnTo>
                  <a:pt x="824933" y="135229"/>
                </a:lnTo>
                <a:lnTo>
                  <a:pt x="689716" y="0"/>
                </a:lnTo>
                <a:lnTo>
                  <a:pt x="80141" y="609561"/>
                </a:lnTo>
                <a:lnTo>
                  <a:pt x="48085" y="647957"/>
                </a:lnTo>
                <a:lnTo>
                  <a:pt x="24042" y="690262"/>
                </a:lnTo>
                <a:lnTo>
                  <a:pt x="8014" y="735361"/>
                </a:lnTo>
                <a:lnTo>
                  <a:pt x="0" y="782134"/>
                </a:lnTo>
                <a:lnTo>
                  <a:pt x="0" y="829466"/>
                </a:lnTo>
                <a:lnTo>
                  <a:pt x="8014" y="876239"/>
                </a:lnTo>
                <a:lnTo>
                  <a:pt x="24042" y="921335"/>
                </a:lnTo>
                <a:lnTo>
                  <a:pt x="48085" y="963638"/>
                </a:lnTo>
                <a:lnTo>
                  <a:pt x="80141" y="1002030"/>
                </a:lnTo>
                <a:lnTo>
                  <a:pt x="263897" y="1185791"/>
                </a:lnTo>
              </a:path>
            </a:pathLst>
          </a:custGeom>
          <a:ln w="8890">
            <a:solidFill>
              <a:srgbClr val="D1D3D4"/>
            </a:solidFill>
          </a:ln>
        </p:spPr>
        <p:txBody>
          <a:bodyPr wrap="square" lIns="0" tIns="0" rIns="0" bIns="0" rtlCol="0"/>
          <a:lstStyle/>
          <a:p>
            <a:endParaRPr/>
          </a:p>
        </p:txBody>
      </p:sp>
      <p:sp>
        <p:nvSpPr>
          <p:cNvPr id="3" name="object 3"/>
          <p:cNvSpPr/>
          <p:nvPr/>
        </p:nvSpPr>
        <p:spPr>
          <a:xfrm>
            <a:off x="3638994" y="10234803"/>
            <a:ext cx="282575" cy="457200"/>
          </a:xfrm>
          <a:custGeom>
            <a:avLst/>
            <a:gdLst/>
            <a:ahLst/>
            <a:cxnLst/>
            <a:rect l="l" t="t" r="r" b="b"/>
            <a:pathLst>
              <a:path w="282575" h="457200">
                <a:moveTo>
                  <a:pt x="282003" y="0"/>
                </a:moveTo>
                <a:lnTo>
                  <a:pt x="0" y="0"/>
                </a:lnTo>
                <a:lnTo>
                  <a:pt x="0" y="457200"/>
                </a:lnTo>
                <a:lnTo>
                  <a:pt x="282003" y="457200"/>
                </a:lnTo>
                <a:lnTo>
                  <a:pt x="282003" y="0"/>
                </a:lnTo>
                <a:close/>
              </a:path>
            </a:pathLst>
          </a:custGeom>
          <a:solidFill>
            <a:srgbClr val="14A2DC"/>
          </a:solidFill>
        </p:spPr>
        <p:txBody>
          <a:bodyPr wrap="square" lIns="0" tIns="0" rIns="0" bIns="0" rtlCol="0"/>
          <a:lstStyle/>
          <a:p>
            <a:endParaRPr/>
          </a:p>
        </p:txBody>
      </p:sp>
      <p:sp>
        <p:nvSpPr>
          <p:cNvPr id="4" name="object 4"/>
          <p:cNvSpPr txBox="1"/>
          <p:nvPr/>
        </p:nvSpPr>
        <p:spPr>
          <a:xfrm>
            <a:off x="444501" y="1742853"/>
            <a:ext cx="2952749" cy="5215980"/>
          </a:xfrm>
          <a:prstGeom prst="rect">
            <a:avLst/>
          </a:prstGeom>
        </p:spPr>
        <p:txBody>
          <a:bodyPr vert="horz" wrap="square" lIns="0" tIns="12700" rIns="0" bIns="0" numCol="1" rtlCol="0">
            <a:spAutoFit/>
          </a:bodyPr>
          <a:lstStyle/>
          <a:p>
            <a:pPr marL="12700">
              <a:lnSpc>
                <a:spcPct val="250000"/>
              </a:lnSpc>
              <a:spcBef>
                <a:spcPts val="100"/>
              </a:spcBef>
            </a:pPr>
            <a:r>
              <a:rPr sz="1400" b="1" dirty="0">
                <a:solidFill>
                  <a:srgbClr val="00AEEF"/>
                </a:solidFill>
                <a:latin typeface="Arial"/>
                <a:cs typeface="Arial"/>
              </a:rPr>
              <a:t>Contents</a:t>
            </a:r>
            <a:endParaRPr lang="en-US" sz="1400" b="1" dirty="0">
              <a:solidFill>
                <a:srgbClr val="00AEEF"/>
              </a:solidFill>
              <a:latin typeface="Arial"/>
              <a:cs typeface="Arial"/>
            </a:endParaRPr>
          </a:p>
          <a:p>
            <a:pPr marL="12700">
              <a:lnSpc>
                <a:spcPct val="250000"/>
              </a:lnSpc>
              <a:spcBef>
                <a:spcPts val="100"/>
              </a:spcBef>
            </a:pPr>
            <a:r>
              <a:rPr lang="en-US" sz="1200" dirty="0">
                <a:latin typeface="Arial"/>
                <a:cs typeface="Arial"/>
              </a:rPr>
              <a:t>Introduction</a:t>
            </a:r>
            <a:endParaRPr lang="en-US" sz="1200" dirty="0">
              <a:solidFill>
                <a:srgbClr val="00B0F0"/>
              </a:solidFill>
              <a:latin typeface="Arial"/>
              <a:cs typeface="Arial"/>
            </a:endParaRPr>
          </a:p>
          <a:p>
            <a:pPr marL="12700">
              <a:lnSpc>
                <a:spcPct val="250000"/>
              </a:lnSpc>
              <a:spcBef>
                <a:spcPts val="100"/>
              </a:spcBef>
            </a:pPr>
            <a:r>
              <a:rPr lang="en-US" sz="1200" dirty="0">
                <a:latin typeface="Arial"/>
                <a:cs typeface="Arial"/>
              </a:rPr>
              <a:t>Frequency and Time Allocation</a:t>
            </a:r>
          </a:p>
          <a:p>
            <a:pPr marL="12700">
              <a:lnSpc>
                <a:spcPct val="250000"/>
              </a:lnSpc>
              <a:spcBef>
                <a:spcPts val="100"/>
              </a:spcBef>
            </a:pPr>
            <a:r>
              <a:rPr lang="en-US" sz="1200" dirty="0">
                <a:latin typeface="Arial"/>
                <a:cs typeface="Arial"/>
              </a:rPr>
              <a:t>Parental Involvement</a:t>
            </a:r>
          </a:p>
          <a:p>
            <a:pPr marL="12700">
              <a:lnSpc>
                <a:spcPct val="250000"/>
              </a:lnSpc>
              <a:spcBef>
                <a:spcPts val="100"/>
              </a:spcBef>
            </a:pPr>
            <a:r>
              <a:rPr lang="en-US" sz="1200" dirty="0">
                <a:latin typeface="Arial"/>
                <a:cs typeface="Arial"/>
              </a:rPr>
              <a:t>Feedback and Evaluation</a:t>
            </a:r>
          </a:p>
          <a:p>
            <a:pPr marL="12700">
              <a:lnSpc>
                <a:spcPct val="250000"/>
              </a:lnSpc>
              <a:spcBef>
                <a:spcPts val="100"/>
              </a:spcBef>
            </a:pPr>
            <a:r>
              <a:rPr lang="en-US" sz="1200" dirty="0">
                <a:latin typeface="Arial"/>
                <a:cs typeface="Arial"/>
              </a:rPr>
              <a:t>Technology Integration </a:t>
            </a:r>
          </a:p>
          <a:p>
            <a:pPr marL="12700">
              <a:lnSpc>
                <a:spcPct val="250000"/>
              </a:lnSpc>
              <a:spcBef>
                <a:spcPts val="100"/>
              </a:spcBef>
            </a:pPr>
            <a:r>
              <a:rPr lang="en-US" sz="1200" dirty="0">
                <a:latin typeface="Arial"/>
                <a:cs typeface="Arial"/>
              </a:rPr>
              <a:t>Flexibility and Accommodations</a:t>
            </a:r>
          </a:p>
          <a:p>
            <a:pPr marL="12700">
              <a:lnSpc>
                <a:spcPct val="250000"/>
              </a:lnSpc>
              <a:spcBef>
                <a:spcPts val="100"/>
              </a:spcBef>
            </a:pPr>
            <a:r>
              <a:rPr lang="en-US" sz="1200" dirty="0">
                <a:latin typeface="Arial"/>
                <a:cs typeface="Arial"/>
              </a:rPr>
              <a:t>Collaborative Learning</a:t>
            </a:r>
          </a:p>
          <a:p>
            <a:pPr marL="12700">
              <a:lnSpc>
                <a:spcPct val="250000"/>
              </a:lnSpc>
              <a:spcBef>
                <a:spcPts val="100"/>
              </a:spcBef>
            </a:pPr>
            <a:r>
              <a:rPr lang="en-US" sz="1200" dirty="0">
                <a:latin typeface="Arial"/>
                <a:cs typeface="Arial"/>
              </a:rPr>
              <a:t>Alignment with Curriculum</a:t>
            </a:r>
          </a:p>
          <a:p>
            <a:pPr marL="12700">
              <a:lnSpc>
                <a:spcPct val="250000"/>
              </a:lnSpc>
              <a:spcBef>
                <a:spcPts val="100"/>
              </a:spcBef>
            </a:pPr>
            <a:r>
              <a:rPr lang="en-US" sz="1200" dirty="0">
                <a:latin typeface="Arial"/>
                <a:cs typeface="Arial"/>
              </a:rPr>
              <a:t>School Resources</a:t>
            </a:r>
          </a:p>
          <a:p>
            <a:pPr marL="12700">
              <a:lnSpc>
                <a:spcPct val="250000"/>
              </a:lnSpc>
              <a:spcBef>
                <a:spcPts val="100"/>
              </a:spcBef>
            </a:pPr>
            <a:r>
              <a:rPr lang="en-US" sz="1200" dirty="0">
                <a:latin typeface="Arial"/>
                <a:cs typeface="Arial"/>
              </a:rPr>
              <a:t>Balancing Academic Rigor and Well-being</a:t>
            </a:r>
            <a:endParaRPr sz="12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22860" rIns="0" bIns="0" rtlCol="0">
            <a:spAutoFit/>
          </a:bodyPr>
          <a:lstStyle/>
          <a:p>
            <a:pPr marL="38100">
              <a:lnSpc>
                <a:spcPct val="100000"/>
              </a:lnSpc>
              <a:spcBef>
                <a:spcPts val="180"/>
              </a:spcBef>
            </a:pPr>
            <a:fld id="{81D60167-4931-47E6-BA6A-407CBD079E47}" type="slidenum">
              <a:rPr spc="-50" dirty="0"/>
              <a:t>2</a:t>
            </a:fld>
            <a:endParaRPr spc="-50" dirty="0"/>
          </a:p>
        </p:txBody>
      </p:sp>
      <p:sp>
        <p:nvSpPr>
          <p:cNvPr id="6" name="object 6"/>
          <p:cNvSpPr txBox="1">
            <a:spLocks noGrp="1"/>
          </p:cNvSpPr>
          <p:nvPr>
            <p:ph type="ftr" sz="quarter" idx="5"/>
          </p:nvPr>
        </p:nvSpPr>
        <p:spPr>
          <a:xfrm>
            <a:off x="455300" y="10390591"/>
            <a:ext cx="1570350" cy="115416"/>
          </a:xfrm>
          <a:prstGeom prst="rect">
            <a:avLst/>
          </a:prstGeom>
        </p:spPr>
        <p:txBody>
          <a:bodyPr vert="horz" wrap="square" lIns="0" tIns="0" rIns="0" bIns="0" rtlCol="0">
            <a:spAutoFit/>
          </a:bodyPr>
          <a:lstStyle/>
          <a:p>
            <a:pPr marL="12700">
              <a:lnSpc>
                <a:spcPts val="860"/>
              </a:lnSpc>
            </a:pPr>
            <a:r>
              <a:rPr dirty="0"/>
              <a:t>GEMS Home Learning Policy</a:t>
            </a:r>
          </a:p>
        </p:txBody>
      </p:sp>
      <p:sp>
        <p:nvSpPr>
          <p:cNvPr id="10" name="object 4">
            <a:extLst>
              <a:ext uri="{FF2B5EF4-FFF2-40B4-BE49-F238E27FC236}">
                <a16:creationId xmlns:a16="http://schemas.microsoft.com/office/drawing/2014/main" id="{BD8B6B11-735F-6235-6886-3B0F94DACF07}"/>
              </a:ext>
            </a:extLst>
          </p:cNvPr>
          <p:cNvSpPr txBox="1"/>
          <p:nvPr/>
        </p:nvSpPr>
        <p:spPr>
          <a:xfrm>
            <a:off x="5914447" y="1742853"/>
            <a:ext cx="1097281" cy="5215980"/>
          </a:xfrm>
          <a:prstGeom prst="rect">
            <a:avLst/>
          </a:prstGeom>
        </p:spPr>
        <p:txBody>
          <a:bodyPr vert="horz" wrap="square" lIns="0" tIns="12700" rIns="0" bIns="0" numCol="1" rtlCol="0">
            <a:spAutoFit/>
          </a:bodyPr>
          <a:lstStyle/>
          <a:p>
            <a:pPr marL="12700" algn="r">
              <a:lnSpc>
                <a:spcPct val="250000"/>
              </a:lnSpc>
              <a:spcBef>
                <a:spcPts val="100"/>
              </a:spcBef>
            </a:pPr>
            <a:r>
              <a:rPr lang="en-US" sz="1400" b="1" dirty="0">
                <a:solidFill>
                  <a:schemeClr val="bg1"/>
                </a:solidFill>
                <a:latin typeface="Arial"/>
                <a:cs typeface="Arial"/>
              </a:rPr>
              <a:t>Contents</a:t>
            </a:r>
          </a:p>
          <a:p>
            <a:pPr marL="12700" algn="r">
              <a:lnSpc>
                <a:spcPct val="250000"/>
              </a:lnSpc>
              <a:spcBef>
                <a:spcPts val="100"/>
              </a:spcBef>
            </a:pPr>
            <a:r>
              <a:rPr lang="en-US" sz="1200" dirty="0">
                <a:solidFill>
                  <a:srgbClr val="00B0F0"/>
                </a:solidFill>
                <a:latin typeface="Arial"/>
                <a:cs typeface="Arial"/>
              </a:rPr>
              <a:t>3</a:t>
            </a:r>
          </a:p>
          <a:p>
            <a:pPr marL="12700" algn="r">
              <a:lnSpc>
                <a:spcPct val="250000"/>
              </a:lnSpc>
              <a:spcBef>
                <a:spcPts val="100"/>
              </a:spcBef>
            </a:pPr>
            <a:r>
              <a:rPr lang="en-US" sz="1200" dirty="0">
                <a:solidFill>
                  <a:srgbClr val="00B0F0"/>
                </a:solidFill>
                <a:latin typeface="Arial"/>
                <a:cs typeface="Arial"/>
              </a:rPr>
              <a:t>3</a:t>
            </a:r>
          </a:p>
          <a:p>
            <a:pPr marL="12700" algn="r">
              <a:lnSpc>
                <a:spcPct val="250000"/>
              </a:lnSpc>
              <a:spcBef>
                <a:spcPts val="100"/>
              </a:spcBef>
            </a:pPr>
            <a:r>
              <a:rPr lang="en-US" sz="1200" dirty="0">
                <a:solidFill>
                  <a:srgbClr val="00B0F0"/>
                </a:solidFill>
                <a:latin typeface="Arial"/>
                <a:cs typeface="Arial"/>
              </a:rPr>
              <a:t>5</a:t>
            </a:r>
          </a:p>
          <a:p>
            <a:pPr marL="12700" algn="r">
              <a:lnSpc>
                <a:spcPct val="250000"/>
              </a:lnSpc>
              <a:spcBef>
                <a:spcPts val="100"/>
              </a:spcBef>
            </a:pPr>
            <a:r>
              <a:rPr lang="en-US" sz="1200" dirty="0">
                <a:solidFill>
                  <a:srgbClr val="00B0F0"/>
                </a:solidFill>
                <a:latin typeface="Arial"/>
                <a:cs typeface="Arial"/>
              </a:rPr>
              <a:t>5</a:t>
            </a:r>
          </a:p>
          <a:p>
            <a:pPr marL="12700" algn="r">
              <a:lnSpc>
                <a:spcPct val="250000"/>
              </a:lnSpc>
              <a:spcBef>
                <a:spcPts val="100"/>
              </a:spcBef>
            </a:pPr>
            <a:r>
              <a:rPr lang="en-US" sz="1200" dirty="0">
                <a:solidFill>
                  <a:srgbClr val="00B0F0"/>
                </a:solidFill>
                <a:latin typeface="Arial"/>
                <a:cs typeface="Arial"/>
              </a:rPr>
              <a:t>5</a:t>
            </a:r>
          </a:p>
          <a:p>
            <a:pPr marL="12700" algn="r">
              <a:lnSpc>
                <a:spcPct val="250000"/>
              </a:lnSpc>
              <a:spcBef>
                <a:spcPts val="100"/>
              </a:spcBef>
            </a:pPr>
            <a:r>
              <a:rPr lang="en-US" sz="1200" dirty="0">
                <a:solidFill>
                  <a:srgbClr val="00B0F0"/>
                </a:solidFill>
                <a:latin typeface="Arial"/>
                <a:cs typeface="Arial"/>
              </a:rPr>
              <a:t>5</a:t>
            </a:r>
          </a:p>
          <a:p>
            <a:pPr marL="12700" algn="r">
              <a:lnSpc>
                <a:spcPct val="250000"/>
              </a:lnSpc>
              <a:spcBef>
                <a:spcPts val="100"/>
              </a:spcBef>
            </a:pPr>
            <a:r>
              <a:rPr lang="en-US" sz="1200" dirty="0">
                <a:solidFill>
                  <a:srgbClr val="00B0F0"/>
                </a:solidFill>
                <a:latin typeface="Arial"/>
                <a:cs typeface="Arial"/>
              </a:rPr>
              <a:t>5</a:t>
            </a:r>
          </a:p>
          <a:p>
            <a:pPr marL="12700" algn="r">
              <a:lnSpc>
                <a:spcPct val="250000"/>
              </a:lnSpc>
              <a:spcBef>
                <a:spcPts val="100"/>
              </a:spcBef>
            </a:pPr>
            <a:r>
              <a:rPr lang="en-US" sz="1200" dirty="0">
                <a:solidFill>
                  <a:srgbClr val="00B0F0"/>
                </a:solidFill>
                <a:latin typeface="Arial"/>
                <a:cs typeface="Arial"/>
              </a:rPr>
              <a:t>5</a:t>
            </a:r>
          </a:p>
          <a:p>
            <a:pPr marL="12700" algn="r">
              <a:lnSpc>
                <a:spcPct val="250000"/>
              </a:lnSpc>
              <a:spcBef>
                <a:spcPts val="100"/>
              </a:spcBef>
            </a:pPr>
            <a:r>
              <a:rPr lang="en-US" sz="1200" dirty="0">
                <a:solidFill>
                  <a:srgbClr val="00B0F0"/>
                </a:solidFill>
                <a:latin typeface="Arial"/>
                <a:cs typeface="Arial"/>
              </a:rPr>
              <a:t>6</a:t>
            </a:r>
          </a:p>
          <a:p>
            <a:pPr marL="12700" algn="r">
              <a:lnSpc>
                <a:spcPct val="250000"/>
              </a:lnSpc>
              <a:spcBef>
                <a:spcPts val="100"/>
              </a:spcBef>
            </a:pPr>
            <a:r>
              <a:rPr lang="en-US" sz="1200" dirty="0">
                <a:solidFill>
                  <a:srgbClr val="00B0F0"/>
                </a:solidFill>
                <a:latin typeface="Arial"/>
                <a:cs typeface="Arial"/>
              </a:rPr>
              <a:t>6</a:t>
            </a:r>
          </a:p>
        </p:txBody>
      </p:sp>
      <p:cxnSp>
        <p:nvCxnSpPr>
          <p:cNvPr id="11" name="Straight Connector 10">
            <a:extLst>
              <a:ext uri="{FF2B5EF4-FFF2-40B4-BE49-F238E27FC236}">
                <a16:creationId xmlns:a16="http://schemas.microsoft.com/office/drawing/2014/main" id="{08475480-67E2-F4BB-9BAF-9F74E543883D}"/>
              </a:ext>
            </a:extLst>
          </p:cNvPr>
          <p:cNvCxnSpPr>
            <a:cxnSpLocks/>
          </p:cNvCxnSpPr>
          <p:nvPr/>
        </p:nvCxnSpPr>
        <p:spPr>
          <a:xfrm>
            <a:off x="1339850" y="2679700"/>
            <a:ext cx="54102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C21F44-006F-7D1B-4240-37C4A0B501E7}"/>
              </a:ext>
            </a:extLst>
          </p:cNvPr>
          <p:cNvCxnSpPr>
            <a:cxnSpLocks/>
          </p:cNvCxnSpPr>
          <p:nvPr/>
        </p:nvCxnSpPr>
        <p:spPr>
          <a:xfrm>
            <a:off x="2647138" y="3136900"/>
            <a:ext cx="4102912"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12D883A-AA2E-642B-386F-1D832154C952}"/>
              </a:ext>
            </a:extLst>
          </p:cNvPr>
          <p:cNvCxnSpPr>
            <a:cxnSpLocks/>
          </p:cNvCxnSpPr>
          <p:nvPr/>
        </p:nvCxnSpPr>
        <p:spPr>
          <a:xfrm>
            <a:off x="1949450" y="3594100"/>
            <a:ext cx="48006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CF26BAE-D851-CE61-4C14-5D3C3B4FE2F8}"/>
              </a:ext>
            </a:extLst>
          </p:cNvPr>
          <p:cNvCxnSpPr>
            <a:cxnSpLocks/>
          </p:cNvCxnSpPr>
          <p:nvPr/>
        </p:nvCxnSpPr>
        <p:spPr>
          <a:xfrm>
            <a:off x="1949450" y="4051300"/>
            <a:ext cx="48006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D12AC5-0FDF-8C78-2D7C-343230B4AEDA}"/>
              </a:ext>
            </a:extLst>
          </p:cNvPr>
          <p:cNvCxnSpPr>
            <a:cxnSpLocks/>
          </p:cNvCxnSpPr>
          <p:nvPr/>
        </p:nvCxnSpPr>
        <p:spPr>
          <a:xfrm>
            <a:off x="2025650" y="4508500"/>
            <a:ext cx="48006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90EC77F-9E4E-1E90-442F-7E66E079D83B}"/>
              </a:ext>
            </a:extLst>
          </p:cNvPr>
          <p:cNvCxnSpPr>
            <a:cxnSpLocks/>
          </p:cNvCxnSpPr>
          <p:nvPr/>
        </p:nvCxnSpPr>
        <p:spPr>
          <a:xfrm>
            <a:off x="2647138" y="4965700"/>
            <a:ext cx="4179112"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A266BC5-9F3E-0ADB-A3E2-5192A9393C52}"/>
              </a:ext>
            </a:extLst>
          </p:cNvPr>
          <p:cNvCxnSpPr>
            <a:cxnSpLocks/>
          </p:cNvCxnSpPr>
          <p:nvPr/>
        </p:nvCxnSpPr>
        <p:spPr>
          <a:xfrm>
            <a:off x="2025650" y="5499100"/>
            <a:ext cx="48006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C66B469-D980-4B1A-2E22-65D3AA32D689}"/>
              </a:ext>
            </a:extLst>
          </p:cNvPr>
          <p:cNvCxnSpPr>
            <a:cxnSpLocks/>
          </p:cNvCxnSpPr>
          <p:nvPr/>
        </p:nvCxnSpPr>
        <p:spPr>
          <a:xfrm>
            <a:off x="2330450" y="5956300"/>
            <a:ext cx="44958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53274F-5E8C-4414-D6D5-35CA30FCC292}"/>
              </a:ext>
            </a:extLst>
          </p:cNvPr>
          <p:cNvCxnSpPr>
            <a:cxnSpLocks/>
          </p:cNvCxnSpPr>
          <p:nvPr/>
        </p:nvCxnSpPr>
        <p:spPr>
          <a:xfrm>
            <a:off x="1797050" y="6413500"/>
            <a:ext cx="502920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79FD7DD-E416-7D83-5253-9EA933EA81D4}"/>
              </a:ext>
            </a:extLst>
          </p:cNvPr>
          <p:cNvCxnSpPr>
            <a:cxnSpLocks/>
          </p:cNvCxnSpPr>
          <p:nvPr/>
        </p:nvCxnSpPr>
        <p:spPr>
          <a:xfrm>
            <a:off x="3321050" y="6870700"/>
            <a:ext cx="3537512"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63089" y="9506211"/>
            <a:ext cx="1097280" cy="1186180"/>
          </a:xfrm>
          <a:custGeom>
            <a:avLst/>
            <a:gdLst/>
            <a:ahLst/>
            <a:cxnLst/>
            <a:rect l="l" t="t" r="r" b="b"/>
            <a:pathLst>
              <a:path w="1097279" h="1186179">
                <a:moveTo>
                  <a:pt x="1096903" y="407187"/>
                </a:moveTo>
                <a:lnTo>
                  <a:pt x="1084013" y="394296"/>
                </a:lnTo>
                <a:lnTo>
                  <a:pt x="1049779" y="369591"/>
                </a:lnTo>
                <a:lnTo>
                  <a:pt x="1010910" y="357230"/>
                </a:lnTo>
                <a:lnTo>
                  <a:pt x="970496" y="357215"/>
                </a:lnTo>
                <a:lnTo>
                  <a:pt x="931633" y="369548"/>
                </a:lnTo>
                <a:lnTo>
                  <a:pt x="897412" y="394233"/>
                </a:lnTo>
                <a:lnTo>
                  <a:pt x="579175" y="712482"/>
                </a:lnTo>
                <a:lnTo>
                  <a:pt x="554506" y="746735"/>
                </a:lnTo>
                <a:lnTo>
                  <a:pt x="542153" y="785620"/>
                </a:lnTo>
                <a:lnTo>
                  <a:pt x="542133" y="826045"/>
                </a:lnTo>
                <a:lnTo>
                  <a:pt x="554460" y="864918"/>
                </a:lnTo>
                <a:lnTo>
                  <a:pt x="579150" y="899147"/>
                </a:lnTo>
                <a:lnTo>
                  <a:pt x="689665" y="1009662"/>
                </a:lnTo>
                <a:lnTo>
                  <a:pt x="966106" y="733247"/>
                </a:lnTo>
                <a:lnTo>
                  <a:pt x="1002441" y="769569"/>
                </a:lnTo>
                <a:lnTo>
                  <a:pt x="1013638" y="786491"/>
                </a:lnTo>
                <a:lnTo>
                  <a:pt x="1017369" y="805805"/>
                </a:lnTo>
                <a:lnTo>
                  <a:pt x="1013624" y="825133"/>
                </a:lnTo>
                <a:lnTo>
                  <a:pt x="1002390" y="842098"/>
                </a:lnTo>
                <a:lnTo>
                  <a:pt x="726025" y="1118438"/>
                </a:lnTo>
                <a:lnTo>
                  <a:pt x="709096" y="1129652"/>
                </a:lnTo>
                <a:lnTo>
                  <a:pt x="689786" y="1133387"/>
                </a:lnTo>
                <a:lnTo>
                  <a:pt x="670475" y="1129648"/>
                </a:lnTo>
                <a:lnTo>
                  <a:pt x="454080" y="918984"/>
                </a:lnTo>
                <a:lnTo>
                  <a:pt x="424124" y="877473"/>
                </a:lnTo>
                <a:lnTo>
                  <a:pt x="409141" y="830323"/>
                </a:lnTo>
                <a:lnTo>
                  <a:pt x="409127" y="781298"/>
                </a:lnTo>
                <a:lnTo>
                  <a:pt x="424079" y="734164"/>
                </a:lnTo>
                <a:lnTo>
                  <a:pt x="453991" y="692683"/>
                </a:lnTo>
                <a:lnTo>
                  <a:pt x="824933" y="321754"/>
                </a:lnTo>
                <a:lnTo>
                  <a:pt x="849623" y="287536"/>
                </a:lnTo>
                <a:lnTo>
                  <a:pt x="861960" y="248672"/>
                </a:lnTo>
                <a:lnTo>
                  <a:pt x="861953" y="208265"/>
                </a:lnTo>
                <a:lnTo>
                  <a:pt x="849608" y="169417"/>
                </a:lnTo>
                <a:lnTo>
                  <a:pt x="824933" y="135229"/>
                </a:lnTo>
                <a:lnTo>
                  <a:pt x="689716" y="0"/>
                </a:lnTo>
                <a:lnTo>
                  <a:pt x="80141" y="609561"/>
                </a:lnTo>
                <a:lnTo>
                  <a:pt x="48085" y="647957"/>
                </a:lnTo>
                <a:lnTo>
                  <a:pt x="24042" y="690262"/>
                </a:lnTo>
                <a:lnTo>
                  <a:pt x="8014" y="735361"/>
                </a:lnTo>
                <a:lnTo>
                  <a:pt x="0" y="782134"/>
                </a:lnTo>
                <a:lnTo>
                  <a:pt x="0" y="829466"/>
                </a:lnTo>
                <a:lnTo>
                  <a:pt x="8014" y="876239"/>
                </a:lnTo>
                <a:lnTo>
                  <a:pt x="24042" y="921335"/>
                </a:lnTo>
                <a:lnTo>
                  <a:pt x="48085" y="963638"/>
                </a:lnTo>
                <a:lnTo>
                  <a:pt x="80141" y="1002030"/>
                </a:lnTo>
                <a:lnTo>
                  <a:pt x="263897" y="1185791"/>
                </a:lnTo>
              </a:path>
            </a:pathLst>
          </a:custGeom>
          <a:ln w="8890">
            <a:solidFill>
              <a:srgbClr val="D1D3D4"/>
            </a:solidFill>
          </a:ln>
        </p:spPr>
        <p:txBody>
          <a:bodyPr wrap="square" lIns="0" tIns="0" rIns="0" bIns="0" rtlCol="0"/>
          <a:lstStyle/>
          <a:p>
            <a:endParaRPr/>
          </a:p>
        </p:txBody>
      </p:sp>
      <p:sp>
        <p:nvSpPr>
          <p:cNvPr id="3" name="object 3"/>
          <p:cNvSpPr/>
          <p:nvPr/>
        </p:nvSpPr>
        <p:spPr>
          <a:xfrm>
            <a:off x="3638994" y="10234803"/>
            <a:ext cx="282575" cy="457200"/>
          </a:xfrm>
          <a:custGeom>
            <a:avLst/>
            <a:gdLst/>
            <a:ahLst/>
            <a:cxnLst/>
            <a:rect l="l" t="t" r="r" b="b"/>
            <a:pathLst>
              <a:path w="282575" h="457200">
                <a:moveTo>
                  <a:pt x="282003" y="0"/>
                </a:moveTo>
                <a:lnTo>
                  <a:pt x="0" y="0"/>
                </a:lnTo>
                <a:lnTo>
                  <a:pt x="0" y="457200"/>
                </a:lnTo>
                <a:lnTo>
                  <a:pt x="282003" y="457200"/>
                </a:lnTo>
                <a:lnTo>
                  <a:pt x="282003" y="0"/>
                </a:lnTo>
                <a:close/>
              </a:path>
            </a:pathLst>
          </a:custGeom>
          <a:solidFill>
            <a:srgbClr val="14A2DC"/>
          </a:solidFill>
        </p:spPr>
        <p:txBody>
          <a:bodyPr wrap="square" lIns="0" tIns="0" rIns="0" bIns="0" rtlCol="0"/>
          <a:lstStyle/>
          <a:p>
            <a:endParaRPr/>
          </a:p>
        </p:txBody>
      </p:sp>
      <p:sp>
        <p:nvSpPr>
          <p:cNvPr id="4" name="object 4"/>
          <p:cNvSpPr txBox="1"/>
          <p:nvPr/>
        </p:nvSpPr>
        <p:spPr>
          <a:xfrm>
            <a:off x="444500" y="1742853"/>
            <a:ext cx="6669405" cy="7445884"/>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00AEEF"/>
                </a:solidFill>
                <a:latin typeface="Arial"/>
                <a:cs typeface="Arial"/>
              </a:rPr>
              <a:t>Introduction</a:t>
            </a:r>
            <a:endParaRPr sz="1400" dirty="0">
              <a:latin typeface="Arial"/>
              <a:cs typeface="Arial"/>
            </a:endParaRPr>
          </a:p>
          <a:p>
            <a:pPr marL="12700" marR="5080">
              <a:lnSpc>
                <a:spcPct val="104200"/>
              </a:lnSpc>
              <a:spcBef>
                <a:spcPts val="810"/>
              </a:spcBef>
            </a:pPr>
            <a:r>
              <a:rPr sz="1200" dirty="0">
                <a:solidFill>
                  <a:srgbClr val="414042"/>
                </a:solidFill>
                <a:latin typeface="Arial"/>
                <a:cs typeface="Arial"/>
              </a:rPr>
              <a:t>At GEMS Education, we believe that providing students with opportunities to reinforce learning, develop essential skills, and cultivate a sense of responsibility is essential to their learning and development. Home learning fosters a strong partnership between home and school, supporting the GEMS values: Excellence, Always Learning, One Team, and Care. Home learning provides students with opportunities to reinforce and deepen their understanding of what they have learned in class or engage in pre-learning activities.</a:t>
            </a:r>
            <a:endParaRPr sz="1200" dirty="0">
              <a:latin typeface="Arial"/>
              <a:cs typeface="Arial"/>
            </a:endParaRPr>
          </a:p>
          <a:p>
            <a:pPr marL="12700" marR="160020">
              <a:lnSpc>
                <a:spcPct val="104200"/>
              </a:lnSpc>
              <a:spcBef>
                <a:spcPts val="565"/>
              </a:spcBef>
            </a:pPr>
            <a:r>
              <a:rPr sz="1200" dirty="0">
                <a:solidFill>
                  <a:srgbClr val="414042"/>
                </a:solidFill>
                <a:latin typeface="Arial"/>
                <a:cs typeface="Arial"/>
              </a:rPr>
              <a:t>The GEMS Home Learning Policy outlines the guidelines and expectations for assigning, completing, and assessing home learning. It clarifies the roles of students, teachers, and parents to ensure that home learning is purposeful and meaningful.</a:t>
            </a:r>
            <a:endParaRPr sz="1200" dirty="0">
              <a:latin typeface="Arial"/>
              <a:cs typeface="Arial"/>
            </a:endParaRPr>
          </a:p>
          <a:p>
            <a:pPr marL="12700" marR="398780">
              <a:lnSpc>
                <a:spcPct val="104200"/>
              </a:lnSpc>
              <a:spcBef>
                <a:spcPts val="565"/>
              </a:spcBef>
            </a:pPr>
            <a:r>
              <a:rPr sz="1200" dirty="0">
                <a:solidFill>
                  <a:srgbClr val="414042"/>
                </a:solidFill>
                <a:latin typeface="Arial"/>
                <a:cs typeface="Arial"/>
              </a:rPr>
              <a:t>Home learning is tailored to meet the diverse needs of students and varied to maintain a purposeful balance between routine tasks and novel challenges. It supports the reinforcement of learning, encourages creativity, and fosters independent thought.</a:t>
            </a:r>
            <a:endParaRPr sz="1200" dirty="0">
              <a:latin typeface="Arial"/>
              <a:cs typeface="Arial"/>
            </a:endParaRPr>
          </a:p>
          <a:p>
            <a:pPr marL="12700" marR="95250">
              <a:lnSpc>
                <a:spcPct val="104200"/>
              </a:lnSpc>
              <a:spcBef>
                <a:spcPts val="565"/>
              </a:spcBef>
            </a:pPr>
            <a:r>
              <a:rPr sz="1200" dirty="0">
                <a:solidFill>
                  <a:srgbClr val="414042"/>
                </a:solidFill>
                <a:latin typeface="Arial"/>
                <a:cs typeface="Arial"/>
              </a:rPr>
              <a:t>A differentiated approach, such as a home learning grid or choice board for FS/ KG through Year 6/ Grade 5, ensures that tasks cater to individual student needs, offering varied activities that allow students to choose tasks aligned with their learning preferences and skills. This approach encourages students to challenge themselves without feeling overwhelmed.</a:t>
            </a:r>
            <a:endParaRPr sz="1200" dirty="0">
              <a:latin typeface="Arial"/>
              <a:cs typeface="Arial"/>
            </a:endParaRPr>
          </a:p>
          <a:p>
            <a:pPr marL="12700" marR="50165">
              <a:lnSpc>
                <a:spcPct val="104200"/>
              </a:lnSpc>
              <a:spcBef>
                <a:spcPts val="565"/>
              </a:spcBef>
            </a:pPr>
            <a:r>
              <a:rPr sz="1200" dirty="0">
                <a:solidFill>
                  <a:srgbClr val="414042"/>
                </a:solidFill>
                <a:latin typeface="Arial"/>
                <a:cs typeface="Arial"/>
              </a:rPr>
              <a:t>Home learning covers a range of subjects, supporting a well-rounded education. Tasks which encourage cross-subject links foster a sense of curiosity and intellectual engagement, while more structured assignments encourage time management and responsibility, reinforcing the importance of daily practice.</a:t>
            </a:r>
            <a:endParaRPr sz="1200" dirty="0">
              <a:latin typeface="Arial"/>
              <a:cs typeface="Arial"/>
            </a:endParaRPr>
          </a:p>
          <a:p>
            <a:pPr marL="12700" marR="39370" algn="just">
              <a:lnSpc>
                <a:spcPct val="104200"/>
              </a:lnSpc>
              <a:spcBef>
                <a:spcPts val="570"/>
              </a:spcBef>
            </a:pPr>
            <a:r>
              <a:rPr sz="1200" dirty="0">
                <a:solidFill>
                  <a:srgbClr val="414042"/>
                </a:solidFill>
                <a:latin typeface="Arial"/>
                <a:cs typeface="Arial"/>
              </a:rPr>
              <a:t>Home learning in the Secondary phase is often more specialized and course specific. Assignments may be research-intensive, requiring students to delve deeply into the subjects and units of study. Home learning in the Secondary phase can take various forms, including, but not limited to essays, research projects, and problem-solving tasks.</a:t>
            </a:r>
            <a:endParaRPr sz="1200" dirty="0">
              <a:latin typeface="Arial"/>
              <a:cs typeface="Arial"/>
            </a:endParaRPr>
          </a:p>
          <a:p>
            <a:pPr>
              <a:lnSpc>
                <a:spcPct val="100000"/>
              </a:lnSpc>
              <a:spcBef>
                <a:spcPts val="75"/>
              </a:spcBef>
            </a:pPr>
            <a:endParaRPr sz="1200" dirty="0">
              <a:latin typeface="Arial"/>
              <a:cs typeface="Arial"/>
            </a:endParaRPr>
          </a:p>
          <a:p>
            <a:pPr marL="12700">
              <a:lnSpc>
                <a:spcPct val="100000"/>
              </a:lnSpc>
              <a:spcBef>
                <a:spcPts val="5"/>
              </a:spcBef>
            </a:pPr>
            <a:r>
              <a:rPr sz="1400" b="1" dirty="0">
                <a:solidFill>
                  <a:srgbClr val="00AEEF"/>
                </a:solidFill>
                <a:latin typeface="Arial"/>
                <a:cs typeface="Arial"/>
              </a:rPr>
              <a:t>Frequency and Time Allocation</a:t>
            </a:r>
            <a:endParaRPr sz="1400" dirty="0">
              <a:latin typeface="Arial"/>
              <a:cs typeface="Arial"/>
            </a:endParaRPr>
          </a:p>
          <a:p>
            <a:pPr marL="12700" marR="5080">
              <a:lnSpc>
                <a:spcPct val="104200"/>
              </a:lnSpc>
              <a:spcBef>
                <a:spcPts val="810"/>
              </a:spcBef>
            </a:pPr>
            <a:r>
              <a:rPr sz="1200" dirty="0">
                <a:solidFill>
                  <a:srgbClr val="414042"/>
                </a:solidFill>
                <a:latin typeface="Arial"/>
                <a:cs typeface="Arial"/>
              </a:rPr>
              <a:t>Home learning expectations will vary across each phase of the school. The expectations for each phase are outlined below, detailing the types of activities assigned and the estimated time needed for completion.</a:t>
            </a:r>
            <a:endParaRPr sz="1200" dirty="0">
              <a:latin typeface="Arial"/>
              <a:cs typeface="Arial"/>
            </a:endParaRPr>
          </a:p>
          <a:p>
            <a:pPr marL="12700">
              <a:lnSpc>
                <a:spcPct val="100000"/>
              </a:lnSpc>
              <a:spcBef>
                <a:spcPts val="60"/>
              </a:spcBef>
            </a:pPr>
            <a:r>
              <a:rPr sz="1200" dirty="0">
                <a:solidFill>
                  <a:srgbClr val="414042"/>
                </a:solidFill>
                <a:latin typeface="Arial"/>
                <a:cs typeface="Arial"/>
              </a:rPr>
              <a:t>These times serve as guidelines and may vary among students.</a:t>
            </a:r>
            <a:endParaRPr sz="1200" dirty="0">
              <a:latin typeface="Arial"/>
              <a:cs typeface="Arial"/>
            </a:endParaRPr>
          </a:p>
          <a:p>
            <a:pPr marL="12700" marR="13970">
              <a:lnSpc>
                <a:spcPct val="104200"/>
              </a:lnSpc>
              <a:spcBef>
                <a:spcPts val="565"/>
              </a:spcBef>
            </a:pPr>
            <a:r>
              <a:rPr sz="1200" dirty="0">
                <a:solidFill>
                  <a:srgbClr val="414042"/>
                </a:solidFill>
                <a:latin typeface="Arial"/>
                <a:cs typeface="Arial"/>
              </a:rPr>
              <a:t>For students in FS/KG through Year 6/Grade 5, home learning is typically communicated on a weekly basis, rather than daily as it is in the secondary phase. This structure considers the diverse contexts of families within the country and provides greater flexibility in managing learning time at home.</a:t>
            </a:r>
            <a:endParaRPr sz="12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22860" rIns="0" bIns="0" rtlCol="0">
            <a:spAutoFit/>
          </a:bodyPr>
          <a:lstStyle/>
          <a:p>
            <a:pPr marL="38100">
              <a:lnSpc>
                <a:spcPct val="100000"/>
              </a:lnSpc>
              <a:spcBef>
                <a:spcPts val="180"/>
              </a:spcBef>
            </a:pPr>
            <a:fld id="{81D60167-4931-47E6-BA6A-407CBD079E47}" type="slidenum">
              <a:rPr spc="-50" dirty="0"/>
              <a:t>3</a:t>
            </a:fld>
            <a:endParaRPr spc="-50" dirty="0"/>
          </a:p>
        </p:txBody>
      </p:sp>
      <p:sp>
        <p:nvSpPr>
          <p:cNvPr id="7" name="object 6">
            <a:extLst>
              <a:ext uri="{FF2B5EF4-FFF2-40B4-BE49-F238E27FC236}">
                <a16:creationId xmlns:a16="http://schemas.microsoft.com/office/drawing/2014/main" id="{4034DA27-E71D-D287-29C9-3625A1446A06}"/>
              </a:ext>
            </a:extLst>
          </p:cNvPr>
          <p:cNvSpPr txBox="1">
            <a:spLocks noGrp="1"/>
          </p:cNvSpPr>
          <p:nvPr>
            <p:ph type="ftr" sz="quarter" idx="5"/>
          </p:nvPr>
        </p:nvSpPr>
        <p:spPr>
          <a:xfrm>
            <a:off x="455300" y="10390591"/>
            <a:ext cx="1570350" cy="115416"/>
          </a:xfrm>
          <a:prstGeom prst="rect">
            <a:avLst/>
          </a:prstGeom>
        </p:spPr>
        <p:txBody>
          <a:bodyPr vert="horz" wrap="square" lIns="0" tIns="0" rIns="0" bIns="0" rtlCol="0">
            <a:spAutoFit/>
          </a:bodyPr>
          <a:lstStyle/>
          <a:p>
            <a:pPr marL="12700">
              <a:lnSpc>
                <a:spcPts val="860"/>
              </a:lnSpc>
            </a:pPr>
            <a:r>
              <a:rPr dirty="0"/>
              <a:t>GEMS Home Learning Policy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txBox="1"/>
          <p:nvPr/>
        </p:nvSpPr>
        <p:spPr>
          <a:xfrm>
            <a:off x="457200" y="1644644"/>
            <a:ext cx="6645909" cy="255198"/>
          </a:xfrm>
          <a:prstGeom prst="rect">
            <a:avLst/>
          </a:prstGeom>
          <a:solidFill>
            <a:srgbClr val="14A2DC"/>
          </a:solidFill>
        </p:spPr>
        <p:txBody>
          <a:bodyPr vert="horz" wrap="square" lIns="0" tIns="69850" rIns="0" bIns="0" rtlCol="0">
            <a:spAutoFit/>
          </a:bodyPr>
          <a:lstStyle/>
          <a:p>
            <a:pPr marL="107950">
              <a:lnSpc>
                <a:spcPct val="100000"/>
              </a:lnSpc>
              <a:spcBef>
                <a:spcPts val="550"/>
              </a:spcBef>
              <a:tabLst>
                <a:tab pos="1847850" algn="l"/>
              </a:tabLst>
            </a:pPr>
            <a:r>
              <a:rPr sz="1200" b="1" dirty="0">
                <a:solidFill>
                  <a:srgbClr val="FFFFFF"/>
                </a:solidFill>
                <a:latin typeface="Arial"/>
                <a:cs typeface="Arial"/>
              </a:rPr>
              <a:t>Year/ Grade	Allocated Tasks and Time</a:t>
            </a:r>
            <a:endParaRPr sz="1200" dirty="0">
              <a:latin typeface="Arial"/>
              <a:cs typeface="Arial"/>
            </a:endParaRPr>
          </a:p>
        </p:txBody>
      </p:sp>
      <p:sp>
        <p:nvSpPr>
          <p:cNvPr id="17" name="object 17"/>
          <p:cNvSpPr txBox="1"/>
          <p:nvPr/>
        </p:nvSpPr>
        <p:spPr>
          <a:xfrm>
            <a:off x="552498" y="2032099"/>
            <a:ext cx="1244551" cy="197490"/>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414042"/>
                </a:solidFill>
                <a:latin typeface="Arial"/>
                <a:cs typeface="Arial"/>
              </a:rPr>
              <a:t>FS/ Pre-K, KG1</a:t>
            </a:r>
            <a:endParaRPr sz="1200" dirty="0">
              <a:latin typeface="Arial"/>
              <a:cs typeface="Arial"/>
            </a:endParaRPr>
          </a:p>
        </p:txBody>
      </p:sp>
      <p:sp>
        <p:nvSpPr>
          <p:cNvPr id="18" name="object 18"/>
          <p:cNvSpPr txBox="1"/>
          <p:nvPr/>
        </p:nvSpPr>
        <p:spPr>
          <a:xfrm>
            <a:off x="2133049" y="2032099"/>
            <a:ext cx="5033560" cy="1792798"/>
          </a:xfrm>
          <a:prstGeom prst="rect">
            <a:avLst/>
          </a:prstGeom>
        </p:spPr>
        <p:txBody>
          <a:bodyPr vert="horz" wrap="square" lIns="0" tIns="22860" rIns="0" bIns="0" rtlCol="0">
            <a:spAutoFit/>
          </a:bodyPr>
          <a:lstStyle/>
          <a:p>
            <a:pPr marL="12700" marR="112395">
              <a:lnSpc>
                <a:spcPts val="1400"/>
              </a:lnSpc>
              <a:spcBef>
                <a:spcPts val="180"/>
              </a:spcBef>
            </a:pPr>
            <a:r>
              <a:rPr sz="1200" dirty="0">
                <a:solidFill>
                  <a:srgbClr val="414042"/>
                </a:solidFill>
                <a:latin typeface="Arial"/>
                <a:cs typeface="Arial"/>
              </a:rPr>
              <a:t>At least 10 min of daily reading at home - to the child, with the child and/ or by the child.</a:t>
            </a:r>
            <a:endParaRPr sz="1200" dirty="0">
              <a:latin typeface="Arial"/>
              <a:cs typeface="Arial"/>
            </a:endParaRPr>
          </a:p>
          <a:p>
            <a:pPr marL="12700" marR="5080">
              <a:lnSpc>
                <a:spcPts val="1400"/>
              </a:lnSpc>
              <a:spcBef>
                <a:spcPts val="565"/>
              </a:spcBef>
            </a:pPr>
            <a:r>
              <a:rPr sz="1200" dirty="0">
                <a:solidFill>
                  <a:srgbClr val="414042"/>
                </a:solidFill>
                <a:latin typeface="Arial"/>
                <a:cs typeface="Arial"/>
              </a:rPr>
              <a:t>(Books in line with the reading level of the child in addition to library books chosen by the child)</a:t>
            </a:r>
            <a:endParaRPr sz="1200" dirty="0">
              <a:latin typeface="Arial"/>
              <a:cs typeface="Arial"/>
            </a:endParaRPr>
          </a:p>
          <a:p>
            <a:pPr marL="12700" marR="5080">
              <a:lnSpc>
                <a:spcPts val="1400"/>
              </a:lnSpc>
              <a:spcBef>
                <a:spcPts val="570"/>
              </a:spcBef>
            </a:pPr>
            <a:r>
              <a:rPr sz="1200" dirty="0">
                <a:solidFill>
                  <a:srgbClr val="414042"/>
                </a:solidFill>
                <a:latin typeface="Arial"/>
                <a:cs typeface="Arial"/>
              </a:rPr>
              <a:t>In addition to reading, the school shares a weekly home learning choice board including activities that promote fine motor skills, creativity, art projects, interactive games in addition to opportunities for students to practice math and literacy outcomes. Students will be asked to complete at least 2 tasks from the choice board on a weekly basis.</a:t>
            </a:r>
            <a:endParaRPr sz="1200" dirty="0">
              <a:latin typeface="Arial"/>
              <a:cs typeface="Arial"/>
            </a:endParaRPr>
          </a:p>
        </p:txBody>
      </p:sp>
      <p:sp>
        <p:nvSpPr>
          <p:cNvPr id="19" name="object 19"/>
          <p:cNvSpPr txBox="1"/>
          <p:nvPr/>
        </p:nvSpPr>
        <p:spPr>
          <a:xfrm>
            <a:off x="552499" y="3991476"/>
            <a:ext cx="1396951" cy="490712"/>
          </a:xfrm>
          <a:prstGeom prst="rect">
            <a:avLst/>
          </a:prstGeom>
        </p:spPr>
        <p:txBody>
          <a:bodyPr vert="horz" wrap="square" lIns="0" tIns="12700" rIns="0" bIns="0" rtlCol="0">
            <a:spAutoFit/>
          </a:bodyPr>
          <a:lstStyle/>
          <a:p>
            <a:pPr marL="12700" marR="5080">
              <a:lnSpc>
                <a:spcPct val="136600"/>
              </a:lnSpc>
              <a:spcBef>
                <a:spcPts val="100"/>
              </a:spcBef>
            </a:pPr>
            <a:r>
              <a:rPr sz="1200" dirty="0">
                <a:solidFill>
                  <a:srgbClr val="414042"/>
                </a:solidFill>
                <a:latin typeface="Arial"/>
                <a:cs typeface="Arial"/>
              </a:rPr>
              <a:t>Year 1 – Year 6 KG2 – Grade 5</a:t>
            </a:r>
            <a:endParaRPr sz="1200" dirty="0">
              <a:latin typeface="Arial"/>
              <a:cs typeface="Arial"/>
            </a:endParaRPr>
          </a:p>
        </p:txBody>
      </p:sp>
      <p:sp>
        <p:nvSpPr>
          <p:cNvPr id="20" name="object 20"/>
          <p:cNvSpPr txBox="1"/>
          <p:nvPr/>
        </p:nvSpPr>
        <p:spPr>
          <a:xfrm>
            <a:off x="2133050" y="3990892"/>
            <a:ext cx="5070166" cy="2049279"/>
          </a:xfrm>
          <a:prstGeom prst="rect">
            <a:avLst/>
          </a:prstGeom>
        </p:spPr>
        <p:txBody>
          <a:bodyPr vert="horz" wrap="square" lIns="0" tIns="22860" rIns="0" bIns="0" rtlCol="0">
            <a:spAutoFit/>
          </a:bodyPr>
          <a:lstStyle/>
          <a:p>
            <a:pPr marL="12700" marR="177800">
              <a:lnSpc>
                <a:spcPts val="1400"/>
              </a:lnSpc>
              <a:spcBef>
                <a:spcPts val="180"/>
              </a:spcBef>
            </a:pPr>
            <a:r>
              <a:rPr sz="1200" dirty="0">
                <a:solidFill>
                  <a:srgbClr val="414042"/>
                </a:solidFill>
                <a:latin typeface="Arial"/>
                <a:cs typeface="Arial"/>
              </a:rPr>
              <a:t>Students are expected to read for 10 to 30 minutes each day, which can include independent reading, reading with an adult, or a mix of both.</a:t>
            </a:r>
            <a:endParaRPr sz="1200" dirty="0">
              <a:latin typeface="Arial"/>
              <a:cs typeface="Arial"/>
            </a:endParaRPr>
          </a:p>
          <a:p>
            <a:pPr marL="12700" marR="254000">
              <a:lnSpc>
                <a:spcPts val="1400"/>
              </a:lnSpc>
              <a:spcBef>
                <a:spcPts val="565"/>
              </a:spcBef>
            </a:pPr>
            <a:r>
              <a:rPr sz="1200" dirty="0">
                <a:solidFill>
                  <a:srgbClr val="414042"/>
                </a:solidFill>
                <a:latin typeface="Arial"/>
                <a:cs typeface="Arial"/>
              </a:rPr>
              <a:t>A weekly home learning choice board will be shared with parents with tasks including practice questions, projects and collaborative tasks.</a:t>
            </a:r>
            <a:endParaRPr sz="1200" dirty="0">
              <a:latin typeface="Arial"/>
              <a:cs typeface="Arial"/>
            </a:endParaRPr>
          </a:p>
          <a:p>
            <a:pPr marL="12700" marR="85725">
              <a:lnSpc>
                <a:spcPts val="1400"/>
              </a:lnSpc>
            </a:pPr>
            <a:r>
              <a:rPr sz="1200" dirty="0">
                <a:solidFill>
                  <a:srgbClr val="414042"/>
                </a:solidFill>
                <a:latin typeface="Arial"/>
                <a:cs typeface="Arial"/>
              </a:rPr>
              <a:t>Students will be asked to complete at least 2 tasks from the choice</a:t>
            </a:r>
            <a:br>
              <a:rPr lang="en-US" sz="1200" dirty="0">
                <a:solidFill>
                  <a:srgbClr val="414042"/>
                </a:solidFill>
                <a:latin typeface="Arial"/>
                <a:cs typeface="Arial"/>
              </a:rPr>
            </a:br>
            <a:r>
              <a:rPr sz="1200" dirty="0">
                <a:solidFill>
                  <a:srgbClr val="414042"/>
                </a:solidFill>
                <a:latin typeface="Arial"/>
                <a:cs typeface="Arial"/>
              </a:rPr>
              <a:t>board on a weekly basis.</a:t>
            </a:r>
            <a:endParaRPr sz="1200" dirty="0">
              <a:latin typeface="Arial"/>
              <a:cs typeface="Arial"/>
            </a:endParaRPr>
          </a:p>
          <a:p>
            <a:pPr marL="12700" marR="5080">
              <a:lnSpc>
                <a:spcPts val="1400"/>
              </a:lnSpc>
              <a:spcBef>
                <a:spcPts val="570"/>
              </a:spcBef>
            </a:pPr>
            <a:r>
              <a:rPr sz="1200" dirty="0">
                <a:solidFill>
                  <a:srgbClr val="414042"/>
                </a:solidFill>
                <a:latin typeface="Arial"/>
                <a:cs typeface="Arial"/>
              </a:rPr>
              <a:t>Additionally, Math, English and Arabic A tasks will be assigned on a</a:t>
            </a:r>
            <a:br>
              <a:rPr lang="en-US" sz="1200" dirty="0">
                <a:solidFill>
                  <a:srgbClr val="414042"/>
                </a:solidFill>
                <a:latin typeface="Arial"/>
                <a:cs typeface="Arial"/>
              </a:rPr>
            </a:br>
            <a:r>
              <a:rPr sz="1200" dirty="0">
                <a:solidFill>
                  <a:srgbClr val="414042"/>
                </a:solidFill>
                <a:latin typeface="Arial"/>
                <a:cs typeface="Arial"/>
              </a:rPr>
              <a:t>weekly basis which each take 20 to 30 minutes to be completed.</a:t>
            </a:r>
            <a:endParaRPr sz="1200" dirty="0">
              <a:latin typeface="Arial"/>
              <a:cs typeface="Arial"/>
            </a:endParaRPr>
          </a:p>
          <a:p>
            <a:pPr marL="12700" marR="391795">
              <a:lnSpc>
                <a:spcPts val="1400"/>
              </a:lnSpc>
              <a:spcBef>
                <a:spcPts val="565"/>
              </a:spcBef>
            </a:pPr>
            <a:r>
              <a:rPr sz="1200" dirty="0">
                <a:solidFill>
                  <a:srgbClr val="414042"/>
                </a:solidFill>
                <a:latin typeface="Arial"/>
                <a:cs typeface="Arial"/>
              </a:rPr>
              <a:t>Students who require additional practice of certain skills will receive additional tasks as needed.</a:t>
            </a:r>
            <a:endParaRPr sz="1200" dirty="0">
              <a:latin typeface="Arial"/>
              <a:cs typeface="Arial"/>
            </a:endParaRPr>
          </a:p>
        </p:txBody>
      </p:sp>
      <p:sp>
        <p:nvSpPr>
          <p:cNvPr id="21" name="object 21"/>
          <p:cNvSpPr txBox="1"/>
          <p:nvPr/>
        </p:nvSpPr>
        <p:spPr>
          <a:xfrm>
            <a:off x="552499" y="6342075"/>
            <a:ext cx="1498168" cy="513602"/>
          </a:xfrm>
          <a:prstGeom prst="rect">
            <a:avLst/>
          </a:prstGeom>
        </p:spPr>
        <p:txBody>
          <a:bodyPr vert="horz" wrap="square" lIns="0" tIns="79375" rIns="0" bIns="0" rtlCol="0">
            <a:spAutoFit/>
          </a:bodyPr>
          <a:lstStyle/>
          <a:p>
            <a:pPr marL="12700">
              <a:lnSpc>
                <a:spcPct val="100000"/>
              </a:lnSpc>
              <a:spcBef>
                <a:spcPts val="625"/>
              </a:spcBef>
            </a:pPr>
            <a:r>
              <a:rPr sz="1200" dirty="0">
                <a:solidFill>
                  <a:srgbClr val="414042"/>
                </a:solidFill>
                <a:latin typeface="Arial"/>
                <a:cs typeface="Arial"/>
              </a:rPr>
              <a:t>Year 7 – Year 11</a:t>
            </a:r>
            <a:endParaRPr sz="1200" dirty="0">
              <a:latin typeface="Arial"/>
              <a:cs typeface="Arial"/>
            </a:endParaRPr>
          </a:p>
          <a:p>
            <a:pPr marL="12700">
              <a:lnSpc>
                <a:spcPct val="100000"/>
              </a:lnSpc>
              <a:spcBef>
                <a:spcPts val="525"/>
              </a:spcBef>
            </a:pPr>
            <a:r>
              <a:rPr sz="1200" dirty="0">
                <a:solidFill>
                  <a:srgbClr val="414042"/>
                </a:solidFill>
                <a:latin typeface="Arial"/>
                <a:cs typeface="Arial"/>
              </a:rPr>
              <a:t>Grade 6 – Grade 10</a:t>
            </a:r>
            <a:endParaRPr sz="1200" dirty="0">
              <a:latin typeface="Arial"/>
              <a:cs typeface="Arial"/>
            </a:endParaRPr>
          </a:p>
        </p:txBody>
      </p:sp>
      <p:sp>
        <p:nvSpPr>
          <p:cNvPr id="22" name="object 22"/>
          <p:cNvSpPr txBox="1"/>
          <p:nvPr/>
        </p:nvSpPr>
        <p:spPr>
          <a:xfrm>
            <a:off x="2133049" y="6170000"/>
            <a:ext cx="5364011" cy="1931939"/>
          </a:xfrm>
          <a:prstGeom prst="rect">
            <a:avLst/>
          </a:prstGeom>
        </p:spPr>
        <p:txBody>
          <a:bodyPr vert="horz" wrap="square" lIns="0" tIns="79375" rIns="0" bIns="0" rtlCol="0">
            <a:spAutoFit/>
          </a:bodyPr>
          <a:lstStyle/>
          <a:p>
            <a:pPr marL="12700">
              <a:lnSpc>
                <a:spcPct val="100000"/>
              </a:lnSpc>
              <a:spcBef>
                <a:spcPts val="625"/>
              </a:spcBef>
            </a:pPr>
            <a:r>
              <a:rPr sz="1200" dirty="0">
                <a:solidFill>
                  <a:srgbClr val="414042"/>
                </a:solidFill>
                <a:latin typeface="Arial"/>
                <a:cs typeface="Arial"/>
              </a:rPr>
              <a:t>Home learning is for practice and extension purposes.</a:t>
            </a:r>
            <a:endParaRPr sz="1200" dirty="0">
              <a:latin typeface="Arial"/>
              <a:cs typeface="Arial"/>
            </a:endParaRPr>
          </a:p>
          <a:p>
            <a:pPr marL="12700" marR="5080">
              <a:lnSpc>
                <a:spcPts val="1400"/>
              </a:lnSpc>
              <a:spcBef>
                <a:spcPts val="605"/>
              </a:spcBef>
            </a:pPr>
            <a:r>
              <a:rPr sz="1200" dirty="0">
                <a:solidFill>
                  <a:srgbClr val="414042"/>
                </a:solidFill>
                <a:latin typeface="Arial"/>
                <a:cs typeface="Arial"/>
              </a:rPr>
              <a:t>Students are expected to complete up to 1 hour of home learning for</a:t>
            </a:r>
            <a:br>
              <a:rPr lang="en-US" sz="1200" dirty="0">
                <a:solidFill>
                  <a:srgbClr val="414042"/>
                </a:solidFill>
                <a:latin typeface="Arial"/>
                <a:cs typeface="Arial"/>
              </a:rPr>
            </a:br>
            <a:r>
              <a:rPr sz="1200" dirty="0">
                <a:solidFill>
                  <a:srgbClr val="414042"/>
                </a:solidFill>
                <a:latin typeface="Arial"/>
                <a:cs typeface="Arial"/>
              </a:rPr>
              <a:t>each subject weekly.</a:t>
            </a:r>
            <a:endParaRPr sz="1200" dirty="0">
              <a:latin typeface="Arial"/>
              <a:cs typeface="Arial"/>
            </a:endParaRPr>
          </a:p>
          <a:p>
            <a:pPr marL="12700" marR="438784">
              <a:lnSpc>
                <a:spcPts val="1400"/>
              </a:lnSpc>
              <a:spcBef>
                <a:spcPts val="570"/>
              </a:spcBef>
            </a:pPr>
            <a:r>
              <a:rPr sz="1200" dirty="0">
                <a:solidFill>
                  <a:srgbClr val="414042"/>
                </a:solidFill>
                <a:latin typeface="Arial"/>
                <a:cs typeface="Arial"/>
              </a:rPr>
              <a:t>Home learning is closely tied to exam preparation, helping students develop effective study habits, time management skills, and a comprehensive understanding of the subjects they are studying.</a:t>
            </a:r>
            <a:endParaRPr sz="1200" dirty="0">
              <a:latin typeface="Arial"/>
              <a:cs typeface="Arial"/>
            </a:endParaRPr>
          </a:p>
          <a:p>
            <a:pPr marL="12700" marR="59690">
              <a:lnSpc>
                <a:spcPts val="1400"/>
              </a:lnSpc>
              <a:spcBef>
                <a:spcPts val="565"/>
              </a:spcBef>
            </a:pPr>
            <a:r>
              <a:rPr sz="1200" dirty="0">
                <a:solidFill>
                  <a:srgbClr val="414042"/>
                </a:solidFill>
                <a:latin typeface="Arial"/>
                <a:cs typeface="Arial"/>
              </a:rPr>
              <a:t>Students will be assigned readings throughout the school year, and</a:t>
            </a:r>
            <a:br>
              <a:rPr lang="en-US" sz="1200" dirty="0">
                <a:solidFill>
                  <a:srgbClr val="414042"/>
                </a:solidFill>
                <a:latin typeface="Arial"/>
                <a:cs typeface="Arial"/>
              </a:rPr>
            </a:br>
            <a:r>
              <a:rPr sz="1200" dirty="0">
                <a:solidFill>
                  <a:srgbClr val="414042"/>
                </a:solidFill>
                <a:latin typeface="Arial"/>
                <a:cs typeface="Arial"/>
              </a:rPr>
              <a:t>will be expected to read at home as per teacher guidelines in terms</a:t>
            </a:r>
            <a:br>
              <a:rPr lang="en-US" sz="1200" dirty="0">
                <a:solidFill>
                  <a:srgbClr val="414042"/>
                </a:solidFill>
                <a:latin typeface="Arial"/>
                <a:cs typeface="Arial"/>
              </a:rPr>
            </a:br>
            <a:r>
              <a:rPr sz="1200" dirty="0">
                <a:solidFill>
                  <a:srgbClr val="414042"/>
                </a:solidFill>
                <a:latin typeface="Arial"/>
                <a:cs typeface="Arial"/>
              </a:rPr>
              <a:t>of weekly chapter or page coverage.</a:t>
            </a:r>
            <a:endParaRPr sz="1200" dirty="0">
              <a:latin typeface="Arial"/>
              <a:cs typeface="Arial"/>
            </a:endParaRPr>
          </a:p>
        </p:txBody>
      </p:sp>
      <p:sp>
        <p:nvSpPr>
          <p:cNvPr id="23" name="object 23"/>
          <p:cNvSpPr txBox="1"/>
          <p:nvPr/>
        </p:nvSpPr>
        <p:spPr>
          <a:xfrm>
            <a:off x="552499" y="8156746"/>
            <a:ext cx="1498168" cy="513602"/>
          </a:xfrm>
          <a:prstGeom prst="rect">
            <a:avLst/>
          </a:prstGeom>
        </p:spPr>
        <p:txBody>
          <a:bodyPr vert="horz" wrap="square" lIns="0" tIns="79375" rIns="0" bIns="0" rtlCol="0">
            <a:spAutoFit/>
          </a:bodyPr>
          <a:lstStyle/>
          <a:p>
            <a:pPr marL="12700">
              <a:lnSpc>
                <a:spcPct val="100000"/>
              </a:lnSpc>
              <a:spcBef>
                <a:spcPts val="625"/>
              </a:spcBef>
            </a:pPr>
            <a:r>
              <a:rPr sz="1200" dirty="0">
                <a:solidFill>
                  <a:srgbClr val="414042"/>
                </a:solidFill>
                <a:latin typeface="Arial"/>
                <a:cs typeface="Arial"/>
              </a:rPr>
              <a:t>Year 12 – Year 13</a:t>
            </a:r>
            <a:endParaRPr sz="1200" dirty="0">
              <a:latin typeface="Arial"/>
              <a:cs typeface="Arial"/>
            </a:endParaRPr>
          </a:p>
          <a:p>
            <a:pPr marL="12700">
              <a:lnSpc>
                <a:spcPct val="100000"/>
              </a:lnSpc>
              <a:spcBef>
                <a:spcPts val="525"/>
              </a:spcBef>
            </a:pPr>
            <a:r>
              <a:rPr sz="1200" dirty="0">
                <a:solidFill>
                  <a:srgbClr val="414042"/>
                </a:solidFill>
                <a:latin typeface="Arial"/>
                <a:cs typeface="Arial"/>
              </a:rPr>
              <a:t>Grade 11 – Grade 12</a:t>
            </a:r>
            <a:endParaRPr sz="1200" dirty="0">
              <a:latin typeface="Arial"/>
              <a:cs typeface="Arial"/>
            </a:endParaRPr>
          </a:p>
        </p:txBody>
      </p:sp>
      <p:sp>
        <p:nvSpPr>
          <p:cNvPr id="24" name="object 24"/>
          <p:cNvSpPr txBox="1"/>
          <p:nvPr/>
        </p:nvSpPr>
        <p:spPr>
          <a:xfrm>
            <a:off x="2199913" y="8223649"/>
            <a:ext cx="4652645" cy="1792798"/>
          </a:xfrm>
          <a:prstGeom prst="rect">
            <a:avLst/>
          </a:prstGeom>
        </p:spPr>
        <p:txBody>
          <a:bodyPr vert="horz" wrap="square" lIns="0" tIns="22860" rIns="0" bIns="0" rtlCol="0">
            <a:spAutoFit/>
          </a:bodyPr>
          <a:lstStyle/>
          <a:p>
            <a:pPr marL="12700" marR="63500">
              <a:lnSpc>
                <a:spcPts val="1400"/>
              </a:lnSpc>
              <a:spcBef>
                <a:spcPts val="180"/>
              </a:spcBef>
            </a:pPr>
            <a:r>
              <a:rPr sz="1200" dirty="0">
                <a:solidFill>
                  <a:srgbClr val="414042"/>
                </a:solidFill>
                <a:latin typeface="Arial"/>
                <a:cs typeface="Arial"/>
              </a:rPr>
              <a:t>Students will be assigned home learning as needed throughout the week. This will usually consist of a mixture of short-term and longer-term projects across subjects.</a:t>
            </a:r>
            <a:endParaRPr sz="1200" dirty="0">
              <a:latin typeface="Arial"/>
              <a:cs typeface="Arial"/>
            </a:endParaRPr>
          </a:p>
          <a:p>
            <a:pPr marL="12700" marR="421005">
              <a:lnSpc>
                <a:spcPts val="1400"/>
              </a:lnSpc>
              <a:spcBef>
                <a:spcPts val="565"/>
              </a:spcBef>
            </a:pPr>
            <a:r>
              <a:rPr sz="1200" dirty="0">
                <a:solidFill>
                  <a:srgbClr val="414042"/>
                </a:solidFill>
                <a:latin typeface="Arial"/>
                <a:cs typeface="Arial"/>
              </a:rPr>
              <a:t>Home learning is closely tied to exam preparation, helping students develop effective study habits, time management skills, and a comprehensive understanding of the subjects they are studying.</a:t>
            </a:r>
            <a:endParaRPr sz="1200" dirty="0">
              <a:latin typeface="Arial"/>
              <a:cs typeface="Arial"/>
            </a:endParaRPr>
          </a:p>
          <a:p>
            <a:pPr marL="12700" marR="5080">
              <a:lnSpc>
                <a:spcPts val="1400"/>
              </a:lnSpc>
              <a:spcBef>
                <a:spcPts val="570"/>
              </a:spcBef>
            </a:pPr>
            <a:r>
              <a:rPr sz="1200" dirty="0">
                <a:solidFill>
                  <a:srgbClr val="414042"/>
                </a:solidFill>
                <a:latin typeface="Arial"/>
                <a:cs typeface="Arial"/>
              </a:rPr>
              <a:t>Students should always have significant work to do from one lesson to the next and be able to evidence independent enquiry.</a:t>
            </a:r>
            <a:endParaRPr sz="1200" dirty="0">
              <a:latin typeface="Arial"/>
              <a:cs typeface="Arial"/>
            </a:endParaRPr>
          </a:p>
        </p:txBody>
      </p:sp>
      <p:sp>
        <p:nvSpPr>
          <p:cNvPr id="25" name="object 25"/>
          <p:cNvSpPr/>
          <p:nvPr/>
        </p:nvSpPr>
        <p:spPr>
          <a:xfrm>
            <a:off x="425450" y="1612900"/>
            <a:ext cx="6709409" cy="8435340"/>
          </a:xfrm>
          <a:custGeom>
            <a:avLst/>
            <a:gdLst/>
            <a:ahLst/>
            <a:cxnLst/>
            <a:rect l="l" t="t" r="r" b="b"/>
            <a:pathLst>
              <a:path w="6709409" h="8435340">
                <a:moveTo>
                  <a:pt x="0" y="31750"/>
                </a:moveTo>
                <a:lnTo>
                  <a:pt x="0" y="8403056"/>
                </a:lnTo>
                <a:lnTo>
                  <a:pt x="0" y="8434806"/>
                </a:lnTo>
                <a:lnTo>
                  <a:pt x="31750" y="8434806"/>
                </a:lnTo>
                <a:lnTo>
                  <a:pt x="6677342" y="8434806"/>
                </a:lnTo>
                <a:lnTo>
                  <a:pt x="6709092" y="8434806"/>
                </a:lnTo>
                <a:lnTo>
                  <a:pt x="6709092" y="8403056"/>
                </a:lnTo>
                <a:lnTo>
                  <a:pt x="6709092" y="31750"/>
                </a:lnTo>
                <a:lnTo>
                  <a:pt x="6709092" y="0"/>
                </a:lnTo>
                <a:lnTo>
                  <a:pt x="6677342" y="0"/>
                </a:lnTo>
                <a:lnTo>
                  <a:pt x="31750" y="0"/>
                </a:lnTo>
                <a:lnTo>
                  <a:pt x="0" y="0"/>
                </a:lnTo>
                <a:lnTo>
                  <a:pt x="0" y="31750"/>
                </a:lnTo>
                <a:close/>
              </a:path>
            </a:pathLst>
          </a:custGeom>
          <a:ln w="63500">
            <a:solidFill>
              <a:srgbClr val="FFFFFF"/>
            </a:solidFill>
          </a:ln>
        </p:spPr>
        <p:txBody>
          <a:bodyPr wrap="square" lIns="0" tIns="0" rIns="0" bIns="0" rtlCol="0"/>
          <a:lstStyle/>
          <a:p>
            <a:endParaRPr/>
          </a:p>
        </p:txBody>
      </p:sp>
      <p:sp>
        <p:nvSpPr>
          <p:cNvPr id="26" name="object 26"/>
          <p:cNvSpPr txBox="1">
            <a:spLocks noGrp="1"/>
          </p:cNvSpPr>
          <p:nvPr>
            <p:ph type="sldNum" sz="quarter" idx="7"/>
          </p:nvPr>
        </p:nvSpPr>
        <p:spPr>
          <a:xfrm>
            <a:off x="3695875" y="10147300"/>
            <a:ext cx="180975" cy="245745"/>
          </a:xfrm>
          <a:prstGeom prst="rect">
            <a:avLst/>
          </a:prstGeom>
        </p:spPr>
        <p:txBody>
          <a:bodyPr vert="horz" wrap="square" lIns="0" tIns="22860" rIns="0" bIns="0" rtlCol="0">
            <a:spAutoFit/>
          </a:bodyPr>
          <a:lstStyle/>
          <a:p>
            <a:pPr marL="38100">
              <a:lnSpc>
                <a:spcPct val="100000"/>
              </a:lnSpc>
              <a:spcBef>
                <a:spcPts val="180"/>
              </a:spcBef>
            </a:pPr>
            <a:fld id="{81D60167-4931-47E6-BA6A-407CBD079E47}" type="slidenum">
              <a:rPr spc="-50" dirty="0"/>
              <a:t>4</a:t>
            </a:fld>
            <a:endParaRPr spc="-50" dirty="0"/>
          </a:p>
        </p:txBody>
      </p:sp>
      <p:cxnSp>
        <p:nvCxnSpPr>
          <p:cNvPr id="30" name="Straight Connector 29">
            <a:extLst>
              <a:ext uri="{FF2B5EF4-FFF2-40B4-BE49-F238E27FC236}">
                <a16:creationId xmlns:a16="http://schemas.microsoft.com/office/drawing/2014/main" id="{DF3FB9B2-A0F7-7E71-F248-5215D9FAF2AB}"/>
              </a:ext>
            </a:extLst>
          </p:cNvPr>
          <p:cNvCxnSpPr>
            <a:cxnSpLocks/>
          </p:cNvCxnSpPr>
          <p:nvPr/>
        </p:nvCxnSpPr>
        <p:spPr>
          <a:xfrm>
            <a:off x="447581" y="3862119"/>
            <a:ext cx="6677562"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3359EAA-E1F2-A9F4-6342-B4448F2CE3F1}"/>
              </a:ext>
            </a:extLst>
          </p:cNvPr>
          <p:cNvCxnSpPr>
            <a:cxnSpLocks/>
          </p:cNvCxnSpPr>
          <p:nvPr/>
        </p:nvCxnSpPr>
        <p:spPr>
          <a:xfrm>
            <a:off x="447581" y="6105748"/>
            <a:ext cx="6677562"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2E336F0-5A85-34D1-0EDD-1A205371135A}"/>
              </a:ext>
            </a:extLst>
          </p:cNvPr>
          <p:cNvCxnSpPr>
            <a:cxnSpLocks/>
          </p:cNvCxnSpPr>
          <p:nvPr/>
        </p:nvCxnSpPr>
        <p:spPr>
          <a:xfrm>
            <a:off x="447581" y="8145170"/>
            <a:ext cx="6677562"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object 6">
            <a:extLst>
              <a:ext uri="{FF2B5EF4-FFF2-40B4-BE49-F238E27FC236}">
                <a16:creationId xmlns:a16="http://schemas.microsoft.com/office/drawing/2014/main" id="{486B4DAD-4131-34A4-9278-1E34B924A018}"/>
              </a:ext>
            </a:extLst>
          </p:cNvPr>
          <p:cNvSpPr txBox="1">
            <a:spLocks noGrp="1"/>
          </p:cNvSpPr>
          <p:nvPr>
            <p:ph type="ftr" sz="quarter" idx="5"/>
          </p:nvPr>
        </p:nvSpPr>
        <p:spPr>
          <a:xfrm>
            <a:off x="455300" y="10390591"/>
            <a:ext cx="1570350" cy="115416"/>
          </a:xfrm>
          <a:prstGeom prst="rect">
            <a:avLst/>
          </a:prstGeom>
        </p:spPr>
        <p:txBody>
          <a:bodyPr vert="horz" wrap="square" lIns="0" tIns="0" rIns="0" bIns="0" rtlCol="0">
            <a:spAutoFit/>
          </a:bodyPr>
          <a:lstStyle/>
          <a:p>
            <a:pPr marL="12700">
              <a:lnSpc>
                <a:spcPts val="860"/>
              </a:lnSpc>
            </a:pPr>
            <a:r>
              <a:rPr dirty="0"/>
              <a:t>GEMS Home Learning Policy</a:t>
            </a:r>
          </a:p>
        </p:txBody>
      </p:sp>
      <p:sp>
        <p:nvSpPr>
          <p:cNvPr id="34" name="object 3">
            <a:extLst>
              <a:ext uri="{FF2B5EF4-FFF2-40B4-BE49-F238E27FC236}">
                <a16:creationId xmlns:a16="http://schemas.microsoft.com/office/drawing/2014/main" id="{37AD6CE9-E51B-F7AB-05EB-183A41948F40}"/>
              </a:ext>
            </a:extLst>
          </p:cNvPr>
          <p:cNvSpPr/>
          <p:nvPr/>
        </p:nvSpPr>
        <p:spPr>
          <a:xfrm>
            <a:off x="3791394" y="10215202"/>
            <a:ext cx="282575" cy="457200"/>
          </a:xfrm>
          <a:custGeom>
            <a:avLst/>
            <a:gdLst/>
            <a:ahLst/>
            <a:cxnLst/>
            <a:rect l="l" t="t" r="r" b="b"/>
            <a:pathLst>
              <a:path w="282575" h="457200">
                <a:moveTo>
                  <a:pt x="282003" y="0"/>
                </a:moveTo>
                <a:lnTo>
                  <a:pt x="0" y="0"/>
                </a:lnTo>
                <a:lnTo>
                  <a:pt x="0" y="457200"/>
                </a:lnTo>
                <a:lnTo>
                  <a:pt x="282003" y="457200"/>
                </a:lnTo>
                <a:lnTo>
                  <a:pt x="282003" y="0"/>
                </a:lnTo>
                <a:close/>
              </a:path>
            </a:pathLst>
          </a:custGeom>
          <a:solidFill>
            <a:srgbClr val="14A2DC"/>
          </a:solidFill>
        </p:spPr>
        <p:txBody>
          <a:bodyPr wrap="square" lIns="0" tIns="0" rIns="0" bIns="0" rtlCol="0"/>
          <a:lstStyle/>
          <a:p>
            <a:endParaRPr/>
          </a:p>
        </p:txBody>
      </p:sp>
      <p:sp>
        <p:nvSpPr>
          <p:cNvPr id="35" name="object 5">
            <a:extLst>
              <a:ext uri="{FF2B5EF4-FFF2-40B4-BE49-F238E27FC236}">
                <a16:creationId xmlns:a16="http://schemas.microsoft.com/office/drawing/2014/main" id="{AAFF3686-4F03-4C0A-55DC-30568DAFFFCF}"/>
              </a:ext>
            </a:extLst>
          </p:cNvPr>
          <p:cNvSpPr txBox="1">
            <a:spLocks/>
          </p:cNvSpPr>
          <p:nvPr/>
        </p:nvSpPr>
        <p:spPr>
          <a:xfrm>
            <a:off x="3848275" y="10299700"/>
            <a:ext cx="180975" cy="245745"/>
          </a:xfrm>
          <a:prstGeom prst="rect">
            <a:avLst/>
          </a:prstGeom>
        </p:spPr>
        <p:txBody>
          <a:bodyPr vert="horz" wrap="square" lIns="0" tIns="22860" rIns="0" bIns="0" rtlCol="0">
            <a:spAutoFit/>
          </a:bodyPr>
          <a:lstStyle>
            <a:defPPr>
              <a:defRPr kern="0"/>
            </a:defPPr>
            <a:lvl1pPr>
              <a:defRPr sz="1200" b="0" i="0">
                <a:solidFill>
                  <a:schemeClr val="bg1"/>
                </a:solidFill>
                <a:latin typeface="Jost Medium"/>
                <a:cs typeface="Jost Medium"/>
              </a:defRPr>
            </a:lvl1pPr>
          </a:lstStyle>
          <a:p>
            <a:pPr marL="38100">
              <a:spcBef>
                <a:spcPts val="180"/>
              </a:spcBef>
            </a:pPr>
            <a:fld id="{81D60167-4931-47E6-BA6A-407CBD079E47}" type="slidenum">
              <a:rPr lang="en-AE" spc="-50" smtClean="0"/>
              <a:pPr marL="38100">
                <a:spcBef>
                  <a:spcPts val="180"/>
                </a:spcBef>
              </a:pPr>
              <a:t>4</a:t>
            </a:fld>
            <a:endParaRPr lang="en-AE" spc="-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63089" y="9506211"/>
            <a:ext cx="1097280" cy="1186180"/>
          </a:xfrm>
          <a:custGeom>
            <a:avLst/>
            <a:gdLst/>
            <a:ahLst/>
            <a:cxnLst/>
            <a:rect l="l" t="t" r="r" b="b"/>
            <a:pathLst>
              <a:path w="1097279" h="1186179">
                <a:moveTo>
                  <a:pt x="1096903" y="407187"/>
                </a:moveTo>
                <a:lnTo>
                  <a:pt x="1084013" y="394296"/>
                </a:lnTo>
                <a:lnTo>
                  <a:pt x="1049779" y="369591"/>
                </a:lnTo>
                <a:lnTo>
                  <a:pt x="1010910" y="357230"/>
                </a:lnTo>
                <a:lnTo>
                  <a:pt x="970496" y="357215"/>
                </a:lnTo>
                <a:lnTo>
                  <a:pt x="931633" y="369548"/>
                </a:lnTo>
                <a:lnTo>
                  <a:pt x="897412" y="394233"/>
                </a:lnTo>
                <a:lnTo>
                  <a:pt x="579175" y="712482"/>
                </a:lnTo>
                <a:lnTo>
                  <a:pt x="554506" y="746735"/>
                </a:lnTo>
                <a:lnTo>
                  <a:pt x="542153" y="785620"/>
                </a:lnTo>
                <a:lnTo>
                  <a:pt x="542133" y="826045"/>
                </a:lnTo>
                <a:lnTo>
                  <a:pt x="554460" y="864918"/>
                </a:lnTo>
                <a:lnTo>
                  <a:pt x="579150" y="899147"/>
                </a:lnTo>
                <a:lnTo>
                  <a:pt x="689665" y="1009662"/>
                </a:lnTo>
                <a:lnTo>
                  <a:pt x="966106" y="733247"/>
                </a:lnTo>
                <a:lnTo>
                  <a:pt x="1002441" y="769569"/>
                </a:lnTo>
                <a:lnTo>
                  <a:pt x="1013638" y="786491"/>
                </a:lnTo>
                <a:lnTo>
                  <a:pt x="1017369" y="805805"/>
                </a:lnTo>
                <a:lnTo>
                  <a:pt x="1013624" y="825133"/>
                </a:lnTo>
                <a:lnTo>
                  <a:pt x="1002390" y="842098"/>
                </a:lnTo>
                <a:lnTo>
                  <a:pt x="726025" y="1118438"/>
                </a:lnTo>
                <a:lnTo>
                  <a:pt x="709096" y="1129652"/>
                </a:lnTo>
                <a:lnTo>
                  <a:pt x="689786" y="1133387"/>
                </a:lnTo>
                <a:lnTo>
                  <a:pt x="670475" y="1129648"/>
                </a:lnTo>
                <a:lnTo>
                  <a:pt x="454080" y="918984"/>
                </a:lnTo>
                <a:lnTo>
                  <a:pt x="424124" y="877473"/>
                </a:lnTo>
                <a:lnTo>
                  <a:pt x="409141" y="830323"/>
                </a:lnTo>
                <a:lnTo>
                  <a:pt x="409127" y="781298"/>
                </a:lnTo>
                <a:lnTo>
                  <a:pt x="424079" y="734164"/>
                </a:lnTo>
                <a:lnTo>
                  <a:pt x="453991" y="692683"/>
                </a:lnTo>
                <a:lnTo>
                  <a:pt x="824933" y="321754"/>
                </a:lnTo>
                <a:lnTo>
                  <a:pt x="849623" y="287536"/>
                </a:lnTo>
                <a:lnTo>
                  <a:pt x="861960" y="248672"/>
                </a:lnTo>
                <a:lnTo>
                  <a:pt x="861953" y="208265"/>
                </a:lnTo>
                <a:lnTo>
                  <a:pt x="849608" y="169417"/>
                </a:lnTo>
                <a:lnTo>
                  <a:pt x="824933" y="135229"/>
                </a:lnTo>
                <a:lnTo>
                  <a:pt x="689716" y="0"/>
                </a:lnTo>
                <a:lnTo>
                  <a:pt x="80141" y="609561"/>
                </a:lnTo>
                <a:lnTo>
                  <a:pt x="48085" y="647957"/>
                </a:lnTo>
                <a:lnTo>
                  <a:pt x="24042" y="690262"/>
                </a:lnTo>
                <a:lnTo>
                  <a:pt x="8014" y="735361"/>
                </a:lnTo>
                <a:lnTo>
                  <a:pt x="0" y="782134"/>
                </a:lnTo>
                <a:lnTo>
                  <a:pt x="0" y="829466"/>
                </a:lnTo>
                <a:lnTo>
                  <a:pt x="8014" y="876239"/>
                </a:lnTo>
                <a:lnTo>
                  <a:pt x="24042" y="921335"/>
                </a:lnTo>
                <a:lnTo>
                  <a:pt x="48085" y="963638"/>
                </a:lnTo>
                <a:lnTo>
                  <a:pt x="80141" y="1002030"/>
                </a:lnTo>
                <a:lnTo>
                  <a:pt x="263897" y="1185791"/>
                </a:lnTo>
              </a:path>
            </a:pathLst>
          </a:custGeom>
          <a:ln w="8890">
            <a:solidFill>
              <a:srgbClr val="D1D3D4"/>
            </a:solidFill>
          </a:ln>
        </p:spPr>
        <p:txBody>
          <a:bodyPr wrap="square" lIns="0" tIns="0" rIns="0" bIns="0" rtlCol="0"/>
          <a:lstStyle/>
          <a:p>
            <a:endParaRPr/>
          </a:p>
        </p:txBody>
      </p:sp>
      <p:sp>
        <p:nvSpPr>
          <p:cNvPr id="3" name="object 3"/>
          <p:cNvSpPr/>
          <p:nvPr/>
        </p:nvSpPr>
        <p:spPr>
          <a:xfrm>
            <a:off x="3638994" y="10234803"/>
            <a:ext cx="282575" cy="457200"/>
          </a:xfrm>
          <a:custGeom>
            <a:avLst/>
            <a:gdLst/>
            <a:ahLst/>
            <a:cxnLst/>
            <a:rect l="l" t="t" r="r" b="b"/>
            <a:pathLst>
              <a:path w="282575" h="457200">
                <a:moveTo>
                  <a:pt x="282003" y="0"/>
                </a:moveTo>
                <a:lnTo>
                  <a:pt x="0" y="0"/>
                </a:lnTo>
                <a:lnTo>
                  <a:pt x="0" y="457200"/>
                </a:lnTo>
                <a:lnTo>
                  <a:pt x="282003" y="457200"/>
                </a:lnTo>
                <a:lnTo>
                  <a:pt x="282003" y="0"/>
                </a:lnTo>
                <a:close/>
              </a:path>
            </a:pathLst>
          </a:custGeom>
          <a:solidFill>
            <a:srgbClr val="14A2DC"/>
          </a:solidFill>
        </p:spPr>
        <p:txBody>
          <a:bodyPr wrap="square" lIns="0" tIns="0" rIns="0" bIns="0" rtlCol="0"/>
          <a:lstStyle/>
          <a:p>
            <a:endParaRPr/>
          </a:p>
        </p:txBody>
      </p:sp>
      <p:sp>
        <p:nvSpPr>
          <p:cNvPr id="4" name="object 4"/>
          <p:cNvSpPr txBox="1"/>
          <p:nvPr/>
        </p:nvSpPr>
        <p:spPr>
          <a:xfrm>
            <a:off x="444500" y="1557116"/>
            <a:ext cx="6628130" cy="7841827"/>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00AEEF"/>
                </a:solidFill>
                <a:latin typeface="Arial"/>
                <a:cs typeface="Arial"/>
              </a:rPr>
              <a:t>Parental Involvement</a:t>
            </a:r>
            <a:endParaRPr sz="1400" dirty="0">
              <a:latin typeface="Arial"/>
              <a:cs typeface="Arial"/>
            </a:endParaRPr>
          </a:p>
          <a:p>
            <a:pPr marL="12700" marR="66675">
              <a:lnSpc>
                <a:spcPct val="104200"/>
              </a:lnSpc>
              <a:spcBef>
                <a:spcPts val="810"/>
              </a:spcBef>
            </a:pPr>
            <a:r>
              <a:rPr sz="1200" dirty="0">
                <a:solidFill>
                  <a:srgbClr val="414042"/>
                </a:solidFill>
                <a:latin typeface="Arial"/>
                <a:cs typeface="Arial"/>
              </a:rPr>
              <a:t>Parents play a key role in supporting their children with home learning. Parents are encouraged to create a conducive learning environment at home and engage in open communication with teachers regarding any challenges or feedback. Strengthening these communication channels between home and school promotes a collaborative learning environment.</a:t>
            </a:r>
            <a:endParaRPr sz="1200" dirty="0">
              <a:latin typeface="Arial"/>
              <a:cs typeface="Arial"/>
            </a:endParaRPr>
          </a:p>
          <a:p>
            <a:pPr marL="12700" marR="5080">
              <a:lnSpc>
                <a:spcPct val="104200"/>
              </a:lnSpc>
              <a:spcBef>
                <a:spcPts val="565"/>
              </a:spcBef>
            </a:pPr>
            <a:r>
              <a:rPr sz="1200" dirty="0">
                <a:solidFill>
                  <a:srgbClr val="414042"/>
                </a:solidFill>
                <a:latin typeface="Arial"/>
                <a:cs typeface="Arial"/>
              </a:rPr>
              <a:t>Parents are encouraged to engage with their child during home learning time especially in the Foundation Stage and Primary, making it a positive bonding experience. Secondary school students should be</a:t>
            </a:r>
            <a:r>
              <a:rPr lang="en-US" sz="1200" dirty="0">
                <a:solidFill>
                  <a:srgbClr val="414042"/>
                </a:solidFill>
                <a:latin typeface="Arial"/>
                <a:cs typeface="Arial"/>
              </a:rPr>
              <a:t> </a:t>
            </a:r>
            <a:r>
              <a:rPr sz="1200" dirty="0">
                <a:solidFill>
                  <a:srgbClr val="414042"/>
                </a:solidFill>
                <a:latin typeface="Arial"/>
                <a:cs typeface="Arial"/>
              </a:rPr>
              <a:t>capable of managing their workload, researching independently, and applying critical thinking skills to their assignments. They should be able to communicate strengths and challenges themselves; however, parental communication with the school and teachers regarding challenges and needs is always welcomed.</a:t>
            </a:r>
            <a:endParaRPr sz="1200" dirty="0">
              <a:latin typeface="Arial"/>
              <a:cs typeface="Arial"/>
            </a:endParaRPr>
          </a:p>
          <a:p>
            <a:pPr>
              <a:lnSpc>
                <a:spcPct val="100000"/>
              </a:lnSpc>
              <a:spcBef>
                <a:spcPts val="75"/>
              </a:spcBef>
            </a:pPr>
            <a:endParaRPr sz="1200" dirty="0">
              <a:latin typeface="Arial"/>
              <a:cs typeface="Arial"/>
            </a:endParaRPr>
          </a:p>
          <a:p>
            <a:pPr marL="12700">
              <a:lnSpc>
                <a:spcPct val="100000"/>
              </a:lnSpc>
            </a:pPr>
            <a:r>
              <a:rPr sz="1400" b="1" dirty="0">
                <a:solidFill>
                  <a:srgbClr val="00AEEF"/>
                </a:solidFill>
                <a:latin typeface="Arial"/>
                <a:cs typeface="Arial"/>
              </a:rPr>
              <a:t>Feedback and Evaluation</a:t>
            </a:r>
            <a:endParaRPr sz="1400" dirty="0">
              <a:latin typeface="Arial"/>
              <a:cs typeface="Arial"/>
            </a:endParaRPr>
          </a:p>
          <a:p>
            <a:pPr marL="12700" marR="87630">
              <a:lnSpc>
                <a:spcPct val="104200"/>
              </a:lnSpc>
              <a:spcBef>
                <a:spcPts val="810"/>
              </a:spcBef>
            </a:pPr>
            <a:r>
              <a:rPr sz="1200" dirty="0">
                <a:solidFill>
                  <a:srgbClr val="414042"/>
                </a:solidFill>
                <a:latin typeface="Arial"/>
                <a:cs typeface="Arial"/>
              </a:rPr>
              <a:t>Home learning is not formally graded, especially in </a:t>
            </a:r>
            <a:r>
              <a:rPr lang="en-US" sz="1200" dirty="0">
                <a:solidFill>
                  <a:srgbClr val="414042"/>
                </a:solidFill>
                <a:latin typeface="Arial"/>
                <a:cs typeface="Arial"/>
              </a:rPr>
              <a:t>Foundation Stage and </a:t>
            </a:r>
            <a:r>
              <a:rPr sz="1200" dirty="0">
                <a:solidFill>
                  <a:srgbClr val="414042"/>
                </a:solidFill>
                <a:latin typeface="Arial"/>
                <a:cs typeface="Arial"/>
              </a:rPr>
              <a:t>Primary, as this may not always be an accurate measure of student ability, given the varying levels of parental support. Instead, home learning tasks will be checked to provide feedback that encourages growth and improvement.</a:t>
            </a:r>
            <a:endParaRPr lang="en-US" sz="1200" dirty="0">
              <a:solidFill>
                <a:srgbClr val="414042"/>
              </a:solidFill>
              <a:latin typeface="Arial"/>
              <a:cs typeface="Arial"/>
            </a:endParaRPr>
          </a:p>
          <a:p>
            <a:pPr marL="12700" marR="87630">
              <a:lnSpc>
                <a:spcPct val="104200"/>
              </a:lnSpc>
              <a:spcBef>
                <a:spcPts val="810"/>
              </a:spcBef>
            </a:pPr>
            <a:r>
              <a:rPr lang="en-US" sz="1200" dirty="0">
                <a:solidFill>
                  <a:srgbClr val="414042"/>
                </a:solidFill>
                <a:latin typeface="Arial"/>
                <a:cs typeface="Arial"/>
              </a:rPr>
              <a:t>In cases where the student does not complete the homework on 2 consecutive weeks, parents will be notified by email especially in Secondary.</a:t>
            </a:r>
          </a:p>
          <a:p>
            <a:pPr marL="12700" marR="87630">
              <a:lnSpc>
                <a:spcPct val="104200"/>
              </a:lnSpc>
              <a:spcBef>
                <a:spcPts val="810"/>
              </a:spcBef>
            </a:pPr>
            <a:endParaRPr sz="1200" dirty="0">
              <a:latin typeface="Arial"/>
              <a:cs typeface="Arial"/>
            </a:endParaRPr>
          </a:p>
          <a:p>
            <a:pPr marL="12700">
              <a:lnSpc>
                <a:spcPct val="100000"/>
              </a:lnSpc>
            </a:pPr>
            <a:r>
              <a:rPr sz="1400" b="1" dirty="0">
                <a:solidFill>
                  <a:srgbClr val="00AEEF"/>
                </a:solidFill>
                <a:latin typeface="Arial"/>
                <a:cs typeface="Arial"/>
              </a:rPr>
              <a:t>Technology Integration</a:t>
            </a:r>
            <a:endParaRPr sz="1400" dirty="0">
              <a:latin typeface="Arial"/>
              <a:cs typeface="Arial"/>
            </a:endParaRPr>
          </a:p>
          <a:p>
            <a:pPr marL="12700" marR="229235">
              <a:lnSpc>
                <a:spcPct val="104200"/>
              </a:lnSpc>
              <a:spcBef>
                <a:spcPts val="810"/>
              </a:spcBef>
            </a:pPr>
            <a:r>
              <a:rPr sz="1200" dirty="0">
                <a:solidFill>
                  <a:srgbClr val="414042"/>
                </a:solidFill>
                <a:latin typeface="Arial"/>
                <a:cs typeface="Arial"/>
              </a:rPr>
              <a:t>Digital tools will be incorporated into home learning to enhance student engagement and provide students and teachers with access to a comprehensive range of resources. Only digital tools that have received school approval may be utilized, and these must be employed with careful attention to safety and responsible usage.</a:t>
            </a:r>
            <a:endParaRPr sz="1200" dirty="0">
              <a:latin typeface="Arial"/>
              <a:cs typeface="Arial"/>
            </a:endParaRPr>
          </a:p>
          <a:p>
            <a:pPr>
              <a:lnSpc>
                <a:spcPct val="100000"/>
              </a:lnSpc>
              <a:spcBef>
                <a:spcPts val="75"/>
              </a:spcBef>
            </a:pPr>
            <a:endParaRPr sz="1200" dirty="0">
              <a:latin typeface="Arial"/>
              <a:cs typeface="Arial"/>
            </a:endParaRPr>
          </a:p>
          <a:p>
            <a:pPr marL="12700">
              <a:lnSpc>
                <a:spcPct val="100000"/>
              </a:lnSpc>
            </a:pPr>
            <a:r>
              <a:rPr sz="1400" b="1" dirty="0">
                <a:solidFill>
                  <a:srgbClr val="00AEEF"/>
                </a:solidFill>
                <a:latin typeface="Arial"/>
                <a:cs typeface="Arial"/>
              </a:rPr>
              <a:t>Flexibility and Accommodations</a:t>
            </a:r>
            <a:endParaRPr sz="1400" dirty="0">
              <a:latin typeface="Arial"/>
              <a:cs typeface="Arial"/>
            </a:endParaRPr>
          </a:p>
          <a:p>
            <a:pPr marL="12700" marR="339725">
              <a:lnSpc>
                <a:spcPct val="104200"/>
              </a:lnSpc>
              <a:spcBef>
                <a:spcPts val="810"/>
              </a:spcBef>
            </a:pPr>
            <a:r>
              <a:rPr sz="1200" dirty="0">
                <a:solidFill>
                  <a:srgbClr val="414042"/>
                </a:solidFill>
                <a:latin typeface="Arial"/>
                <a:cs typeface="Arial"/>
              </a:rPr>
              <a:t>To enable all students to fully engage in home learning, accommodations are available to promote equitable and inclusive learning experiences. These accommodations may include flexible deadlines, tailored assignments, alternative learning formats, individualized support, and accessible resources.</a:t>
            </a:r>
            <a:endParaRPr sz="1200" dirty="0">
              <a:latin typeface="Arial"/>
              <a:cs typeface="Arial"/>
            </a:endParaRPr>
          </a:p>
          <a:p>
            <a:pPr>
              <a:lnSpc>
                <a:spcPct val="100000"/>
              </a:lnSpc>
              <a:spcBef>
                <a:spcPts val="80"/>
              </a:spcBef>
            </a:pPr>
            <a:endParaRPr sz="1200" dirty="0">
              <a:latin typeface="Arial"/>
              <a:cs typeface="Arial"/>
            </a:endParaRPr>
          </a:p>
          <a:p>
            <a:pPr marL="12700">
              <a:lnSpc>
                <a:spcPct val="100000"/>
              </a:lnSpc>
            </a:pPr>
            <a:r>
              <a:rPr sz="1400" b="1" dirty="0">
                <a:solidFill>
                  <a:srgbClr val="00AEEF"/>
                </a:solidFill>
                <a:latin typeface="Arial"/>
                <a:cs typeface="Arial"/>
              </a:rPr>
              <a:t>Collaborative Learning</a:t>
            </a:r>
            <a:endParaRPr sz="1400" dirty="0">
              <a:latin typeface="Arial"/>
              <a:cs typeface="Arial"/>
            </a:endParaRPr>
          </a:p>
          <a:p>
            <a:pPr marL="12700" marR="83185">
              <a:lnSpc>
                <a:spcPct val="104200"/>
              </a:lnSpc>
              <a:spcBef>
                <a:spcPts val="810"/>
              </a:spcBef>
            </a:pPr>
            <a:r>
              <a:rPr sz="1200" dirty="0">
                <a:solidFill>
                  <a:srgbClr val="414042"/>
                </a:solidFill>
                <a:latin typeface="Arial"/>
                <a:cs typeface="Arial"/>
              </a:rPr>
              <a:t>Home learning can provide opportunities for students to engage in collaborative activities, such as group projects or peer reviews. These activities foster teamwork, communication, and interpersonal skills, promoting a sense of community and shared learning experiences.</a:t>
            </a:r>
            <a:endParaRPr sz="12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22860" rIns="0" bIns="0" rtlCol="0">
            <a:spAutoFit/>
          </a:bodyPr>
          <a:lstStyle/>
          <a:p>
            <a:pPr marL="38100">
              <a:lnSpc>
                <a:spcPct val="100000"/>
              </a:lnSpc>
              <a:spcBef>
                <a:spcPts val="180"/>
              </a:spcBef>
            </a:pPr>
            <a:fld id="{81D60167-4931-47E6-BA6A-407CBD079E47}" type="slidenum">
              <a:rPr spc="-50" dirty="0"/>
              <a:t>5</a:t>
            </a:fld>
            <a:endParaRPr spc="-50" dirty="0"/>
          </a:p>
        </p:txBody>
      </p:sp>
      <p:sp>
        <p:nvSpPr>
          <p:cNvPr id="7" name="object 6">
            <a:extLst>
              <a:ext uri="{FF2B5EF4-FFF2-40B4-BE49-F238E27FC236}">
                <a16:creationId xmlns:a16="http://schemas.microsoft.com/office/drawing/2014/main" id="{9CD1297E-B33F-0908-ED64-5E641A6E0E02}"/>
              </a:ext>
            </a:extLst>
          </p:cNvPr>
          <p:cNvSpPr txBox="1">
            <a:spLocks noGrp="1"/>
          </p:cNvSpPr>
          <p:nvPr>
            <p:ph type="ftr" sz="quarter" idx="5"/>
          </p:nvPr>
        </p:nvSpPr>
        <p:spPr>
          <a:xfrm>
            <a:off x="455300" y="10390591"/>
            <a:ext cx="1570350" cy="115416"/>
          </a:xfrm>
          <a:prstGeom prst="rect">
            <a:avLst/>
          </a:prstGeom>
        </p:spPr>
        <p:txBody>
          <a:bodyPr vert="horz" wrap="square" lIns="0" tIns="0" rIns="0" bIns="0" rtlCol="0">
            <a:spAutoFit/>
          </a:bodyPr>
          <a:lstStyle/>
          <a:p>
            <a:pPr marL="12700">
              <a:lnSpc>
                <a:spcPts val="860"/>
              </a:lnSpc>
            </a:pPr>
            <a:r>
              <a:rPr dirty="0"/>
              <a:t>GEMS Home Learning Policy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63089" y="9506211"/>
            <a:ext cx="1097280" cy="1186180"/>
          </a:xfrm>
          <a:custGeom>
            <a:avLst/>
            <a:gdLst/>
            <a:ahLst/>
            <a:cxnLst/>
            <a:rect l="l" t="t" r="r" b="b"/>
            <a:pathLst>
              <a:path w="1097279" h="1186179">
                <a:moveTo>
                  <a:pt x="1096903" y="407187"/>
                </a:moveTo>
                <a:lnTo>
                  <a:pt x="1084013" y="394296"/>
                </a:lnTo>
                <a:lnTo>
                  <a:pt x="1049779" y="369591"/>
                </a:lnTo>
                <a:lnTo>
                  <a:pt x="1010910" y="357230"/>
                </a:lnTo>
                <a:lnTo>
                  <a:pt x="970496" y="357215"/>
                </a:lnTo>
                <a:lnTo>
                  <a:pt x="931633" y="369548"/>
                </a:lnTo>
                <a:lnTo>
                  <a:pt x="897412" y="394233"/>
                </a:lnTo>
                <a:lnTo>
                  <a:pt x="579175" y="712482"/>
                </a:lnTo>
                <a:lnTo>
                  <a:pt x="554506" y="746735"/>
                </a:lnTo>
                <a:lnTo>
                  <a:pt x="542153" y="785620"/>
                </a:lnTo>
                <a:lnTo>
                  <a:pt x="542133" y="826045"/>
                </a:lnTo>
                <a:lnTo>
                  <a:pt x="554460" y="864918"/>
                </a:lnTo>
                <a:lnTo>
                  <a:pt x="579150" y="899147"/>
                </a:lnTo>
                <a:lnTo>
                  <a:pt x="689665" y="1009662"/>
                </a:lnTo>
                <a:lnTo>
                  <a:pt x="966106" y="733247"/>
                </a:lnTo>
                <a:lnTo>
                  <a:pt x="1002441" y="769569"/>
                </a:lnTo>
                <a:lnTo>
                  <a:pt x="1013638" y="786491"/>
                </a:lnTo>
                <a:lnTo>
                  <a:pt x="1017369" y="805805"/>
                </a:lnTo>
                <a:lnTo>
                  <a:pt x="1013624" y="825133"/>
                </a:lnTo>
                <a:lnTo>
                  <a:pt x="1002390" y="842098"/>
                </a:lnTo>
                <a:lnTo>
                  <a:pt x="726025" y="1118438"/>
                </a:lnTo>
                <a:lnTo>
                  <a:pt x="709096" y="1129652"/>
                </a:lnTo>
                <a:lnTo>
                  <a:pt x="689786" y="1133387"/>
                </a:lnTo>
                <a:lnTo>
                  <a:pt x="670475" y="1129648"/>
                </a:lnTo>
                <a:lnTo>
                  <a:pt x="454080" y="918984"/>
                </a:lnTo>
                <a:lnTo>
                  <a:pt x="424124" y="877473"/>
                </a:lnTo>
                <a:lnTo>
                  <a:pt x="409141" y="830323"/>
                </a:lnTo>
                <a:lnTo>
                  <a:pt x="409127" y="781298"/>
                </a:lnTo>
                <a:lnTo>
                  <a:pt x="424079" y="734164"/>
                </a:lnTo>
                <a:lnTo>
                  <a:pt x="453991" y="692683"/>
                </a:lnTo>
                <a:lnTo>
                  <a:pt x="824933" y="321754"/>
                </a:lnTo>
                <a:lnTo>
                  <a:pt x="849623" y="287536"/>
                </a:lnTo>
                <a:lnTo>
                  <a:pt x="861960" y="248672"/>
                </a:lnTo>
                <a:lnTo>
                  <a:pt x="861953" y="208265"/>
                </a:lnTo>
                <a:lnTo>
                  <a:pt x="849608" y="169417"/>
                </a:lnTo>
                <a:lnTo>
                  <a:pt x="824933" y="135229"/>
                </a:lnTo>
                <a:lnTo>
                  <a:pt x="689716" y="0"/>
                </a:lnTo>
                <a:lnTo>
                  <a:pt x="80141" y="609561"/>
                </a:lnTo>
                <a:lnTo>
                  <a:pt x="48085" y="647957"/>
                </a:lnTo>
                <a:lnTo>
                  <a:pt x="24042" y="690262"/>
                </a:lnTo>
                <a:lnTo>
                  <a:pt x="8014" y="735361"/>
                </a:lnTo>
                <a:lnTo>
                  <a:pt x="0" y="782134"/>
                </a:lnTo>
                <a:lnTo>
                  <a:pt x="0" y="829466"/>
                </a:lnTo>
                <a:lnTo>
                  <a:pt x="8014" y="876239"/>
                </a:lnTo>
                <a:lnTo>
                  <a:pt x="24042" y="921335"/>
                </a:lnTo>
                <a:lnTo>
                  <a:pt x="48085" y="963638"/>
                </a:lnTo>
                <a:lnTo>
                  <a:pt x="80141" y="1002030"/>
                </a:lnTo>
                <a:lnTo>
                  <a:pt x="263897" y="1185791"/>
                </a:lnTo>
              </a:path>
            </a:pathLst>
          </a:custGeom>
          <a:ln w="8890">
            <a:solidFill>
              <a:srgbClr val="D1D3D4"/>
            </a:solidFill>
          </a:ln>
        </p:spPr>
        <p:txBody>
          <a:bodyPr wrap="square" lIns="0" tIns="0" rIns="0" bIns="0" rtlCol="0"/>
          <a:lstStyle/>
          <a:p>
            <a:endParaRPr/>
          </a:p>
        </p:txBody>
      </p:sp>
      <p:sp>
        <p:nvSpPr>
          <p:cNvPr id="3" name="object 3"/>
          <p:cNvSpPr/>
          <p:nvPr/>
        </p:nvSpPr>
        <p:spPr>
          <a:xfrm>
            <a:off x="3638994" y="10234803"/>
            <a:ext cx="282575" cy="457200"/>
          </a:xfrm>
          <a:custGeom>
            <a:avLst/>
            <a:gdLst/>
            <a:ahLst/>
            <a:cxnLst/>
            <a:rect l="l" t="t" r="r" b="b"/>
            <a:pathLst>
              <a:path w="282575" h="457200">
                <a:moveTo>
                  <a:pt x="282003" y="0"/>
                </a:moveTo>
                <a:lnTo>
                  <a:pt x="0" y="0"/>
                </a:lnTo>
                <a:lnTo>
                  <a:pt x="0" y="457200"/>
                </a:lnTo>
                <a:lnTo>
                  <a:pt x="282003" y="457200"/>
                </a:lnTo>
                <a:lnTo>
                  <a:pt x="282003" y="0"/>
                </a:lnTo>
                <a:close/>
              </a:path>
            </a:pathLst>
          </a:custGeom>
          <a:solidFill>
            <a:srgbClr val="14A2DC"/>
          </a:solidFill>
        </p:spPr>
        <p:txBody>
          <a:bodyPr wrap="square" lIns="0" tIns="0" rIns="0" bIns="0" rtlCol="0"/>
          <a:lstStyle/>
          <a:p>
            <a:endParaRPr/>
          </a:p>
        </p:txBody>
      </p:sp>
      <p:sp>
        <p:nvSpPr>
          <p:cNvPr id="4" name="object 4"/>
          <p:cNvSpPr txBox="1"/>
          <p:nvPr/>
        </p:nvSpPr>
        <p:spPr>
          <a:xfrm>
            <a:off x="444500" y="1742853"/>
            <a:ext cx="6550025" cy="4782015"/>
          </a:xfrm>
          <a:prstGeom prst="rect">
            <a:avLst/>
          </a:prstGeom>
        </p:spPr>
        <p:txBody>
          <a:bodyPr vert="horz" wrap="square" lIns="0" tIns="12700" rIns="0" bIns="0" rtlCol="0">
            <a:spAutoFit/>
          </a:bodyPr>
          <a:lstStyle/>
          <a:p>
            <a:pPr>
              <a:lnSpc>
                <a:spcPct val="100000"/>
              </a:lnSpc>
              <a:spcBef>
                <a:spcPts val="75"/>
              </a:spcBef>
            </a:pPr>
            <a:endParaRPr lang="en-US" sz="1400" dirty="0">
              <a:latin typeface="Arial"/>
              <a:cs typeface="Arial"/>
            </a:endParaRPr>
          </a:p>
          <a:p>
            <a:pPr marL="12700">
              <a:lnSpc>
                <a:spcPct val="100000"/>
              </a:lnSpc>
            </a:pPr>
            <a:r>
              <a:rPr lang="en-US" sz="1400" b="1" dirty="0">
                <a:solidFill>
                  <a:srgbClr val="00AEEF"/>
                </a:solidFill>
                <a:latin typeface="Arial"/>
                <a:cs typeface="Arial"/>
              </a:rPr>
              <a:t>Alignment with Curriculum</a:t>
            </a:r>
            <a:endParaRPr lang="en-US" sz="1400" dirty="0">
              <a:latin typeface="Arial"/>
              <a:cs typeface="Arial"/>
            </a:endParaRPr>
          </a:p>
          <a:p>
            <a:pPr marL="12700" marR="57785">
              <a:lnSpc>
                <a:spcPct val="104200"/>
              </a:lnSpc>
              <a:spcBef>
                <a:spcPts val="810"/>
              </a:spcBef>
            </a:pPr>
            <a:r>
              <a:rPr lang="en-US" sz="1400" dirty="0">
                <a:solidFill>
                  <a:srgbClr val="414042"/>
                </a:solidFill>
                <a:latin typeface="Arial"/>
                <a:cs typeface="Arial"/>
              </a:rPr>
              <a:t>Home learning assignments align with broader curriculum goals, ensuring they contribute to the mastery of key concepts and essential skills. The tasks reinforce classroom learning, deepen understanding, and prepare students for future lessons. This alignment ensures that home learning serves as a meaningful extension of the educational experience rather than a disconnected task.</a:t>
            </a:r>
            <a:endParaRPr lang="en-US" sz="1400" dirty="0">
              <a:latin typeface="Arial"/>
              <a:cs typeface="Arial"/>
            </a:endParaRPr>
          </a:p>
          <a:p>
            <a:pPr marL="12700">
              <a:lnSpc>
                <a:spcPct val="100000"/>
              </a:lnSpc>
              <a:spcBef>
                <a:spcPts val="100"/>
              </a:spcBef>
            </a:pPr>
            <a:endParaRPr lang="en-US" sz="1400" b="1" dirty="0">
              <a:solidFill>
                <a:srgbClr val="00AEEF"/>
              </a:solidFill>
              <a:latin typeface="Arial"/>
              <a:cs typeface="Arial"/>
            </a:endParaRPr>
          </a:p>
          <a:p>
            <a:pPr marL="12700">
              <a:lnSpc>
                <a:spcPct val="100000"/>
              </a:lnSpc>
              <a:spcBef>
                <a:spcPts val="100"/>
              </a:spcBef>
            </a:pPr>
            <a:r>
              <a:rPr sz="1400" b="1" dirty="0">
                <a:solidFill>
                  <a:srgbClr val="00AEEF"/>
                </a:solidFill>
                <a:latin typeface="Arial"/>
                <a:cs typeface="Arial"/>
              </a:rPr>
              <a:t>School Resources</a:t>
            </a:r>
            <a:endParaRPr sz="1400" dirty="0">
              <a:latin typeface="Arial"/>
              <a:cs typeface="Arial"/>
            </a:endParaRPr>
          </a:p>
          <a:p>
            <a:pPr marL="12700" marR="15240">
              <a:lnSpc>
                <a:spcPct val="104200"/>
              </a:lnSpc>
              <a:spcBef>
                <a:spcPts val="810"/>
              </a:spcBef>
            </a:pPr>
            <a:r>
              <a:rPr sz="1200" dirty="0">
                <a:solidFill>
                  <a:srgbClr val="414042"/>
                </a:solidFill>
                <a:latin typeface="Arial"/>
                <a:cs typeface="Arial"/>
              </a:rPr>
              <a:t>Borrowed items sent home from school are expected to be well cared for. Throughout the year, students may bring home books and occasionally other school-owned resources, which must be returned in their original condition for others to use and enjoy. In cases where items are lost or damaged beyond use, parents will be asked to replace them or cover the cost.</a:t>
            </a:r>
            <a:endParaRPr sz="1200" dirty="0">
              <a:latin typeface="Arial"/>
              <a:cs typeface="Arial"/>
            </a:endParaRPr>
          </a:p>
          <a:p>
            <a:pPr>
              <a:lnSpc>
                <a:spcPct val="100000"/>
              </a:lnSpc>
              <a:spcBef>
                <a:spcPts val="75"/>
              </a:spcBef>
            </a:pPr>
            <a:endParaRPr sz="1200" dirty="0">
              <a:latin typeface="Arial"/>
              <a:cs typeface="Arial"/>
            </a:endParaRPr>
          </a:p>
          <a:p>
            <a:pPr marL="12700">
              <a:lnSpc>
                <a:spcPct val="100000"/>
              </a:lnSpc>
            </a:pPr>
            <a:r>
              <a:rPr sz="1400" b="1" dirty="0">
                <a:solidFill>
                  <a:srgbClr val="00AEEF"/>
                </a:solidFill>
                <a:latin typeface="Arial"/>
                <a:cs typeface="Arial"/>
              </a:rPr>
              <a:t>Balancing Academic Rigor and Well-being</a:t>
            </a:r>
            <a:endParaRPr sz="1400" dirty="0">
              <a:latin typeface="Arial"/>
              <a:cs typeface="Arial"/>
            </a:endParaRPr>
          </a:p>
          <a:p>
            <a:pPr marL="12700" marR="5080">
              <a:lnSpc>
                <a:spcPct val="104200"/>
              </a:lnSpc>
              <a:spcBef>
                <a:spcPts val="810"/>
              </a:spcBef>
            </a:pPr>
            <a:r>
              <a:rPr sz="1200" dirty="0">
                <a:solidFill>
                  <a:srgbClr val="414042"/>
                </a:solidFill>
                <a:latin typeface="Arial"/>
                <a:cs typeface="Arial"/>
              </a:rPr>
              <a:t>The GEMS Home Learning Policy balances academic rigor with student wellbeing, providing challenging and meaningful learning experiences without compromising students’ wellbeing. By focusing on purposeful assignments, a balanced workload, clear communication, and support for wellbeing practices (e.g., advising students to take breaks, manage time effectively, etc.), we aim to foster a holistic and supportive learning experience.</a:t>
            </a:r>
            <a:endParaRPr lang="en-US" sz="1200" dirty="0">
              <a:solidFill>
                <a:srgbClr val="414042"/>
              </a:solidFill>
              <a:latin typeface="Arial"/>
              <a:cs typeface="Arial"/>
            </a:endParaRPr>
          </a:p>
          <a:p>
            <a:pPr marL="12700" marR="5080">
              <a:lnSpc>
                <a:spcPct val="104200"/>
              </a:lnSpc>
              <a:spcBef>
                <a:spcPts val="810"/>
              </a:spcBef>
            </a:pPr>
            <a:endParaRPr sz="12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22860" rIns="0" bIns="0" rtlCol="0">
            <a:spAutoFit/>
          </a:bodyPr>
          <a:lstStyle/>
          <a:p>
            <a:pPr marL="38100">
              <a:lnSpc>
                <a:spcPct val="100000"/>
              </a:lnSpc>
              <a:spcBef>
                <a:spcPts val="180"/>
              </a:spcBef>
            </a:pPr>
            <a:fld id="{81D60167-4931-47E6-BA6A-407CBD079E47}" type="slidenum">
              <a:rPr spc="-50" dirty="0"/>
              <a:t>6</a:t>
            </a:fld>
            <a:endParaRPr spc="-50" dirty="0"/>
          </a:p>
        </p:txBody>
      </p:sp>
      <p:sp>
        <p:nvSpPr>
          <p:cNvPr id="7" name="object 6">
            <a:extLst>
              <a:ext uri="{FF2B5EF4-FFF2-40B4-BE49-F238E27FC236}">
                <a16:creationId xmlns:a16="http://schemas.microsoft.com/office/drawing/2014/main" id="{8F158FD8-9FE0-90CD-E629-9BDAC1B02FED}"/>
              </a:ext>
            </a:extLst>
          </p:cNvPr>
          <p:cNvSpPr txBox="1">
            <a:spLocks noGrp="1"/>
          </p:cNvSpPr>
          <p:nvPr>
            <p:ph type="ftr" sz="quarter" idx="5"/>
          </p:nvPr>
        </p:nvSpPr>
        <p:spPr>
          <a:xfrm>
            <a:off x="455300" y="10390591"/>
            <a:ext cx="1570350" cy="115416"/>
          </a:xfrm>
          <a:prstGeom prst="rect">
            <a:avLst/>
          </a:prstGeom>
        </p:spPr>
        <p:txBody>
          <a:bodyPr vert="horz" wrap="square" lIns="0" tIns="0" rIns="0" bIns="0" rtlCol="0">
            <a:spAutoFit/>
          </a:bodyPr>
          <a:lstStyle/>
          <a:p>
            <a:pPr marL="12700">
              <a:lnSpc>
                <a:spcPts val="860"/>
              </a:lnSpc>
            </a:pPr>
            <a:r>
              <a:rPr dirty="0"/>
              <a:t>GEMS Home Learning Policy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1514</Words>
  <Application>Microsoft Office PowerPoint</Application>
  <PresentationFormat>Custom</PresentationFormat>
  <Paragraphs>97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Jost Medium</vt:lpstr>
      <vt:lpstr>Office Theme</vt:lpstr>
      <vt:lpstr>GEMS Home Learning Policy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Mary Saad</dc:creator>
  <cp:lastModifiedBy>Mary Saad</cp:lastModifiedBy>
  <cp:revision>10</cp:revision>
  <dcterms:created xsi:type="dcterms:W3CDTF">2024-11-05T04:28:56Z</dcterms:created>
  <dcterms:modified xsi:type="dcterms:W3CDTF">2024-11-06T07:04:56Z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2024-11-05T00:00:00Z</vt:filetime>
  </property>
  <property fmtid="{D5CDD505-2E9C-101B-9397-08002B2CF9AE}" pid="3" name="Creator">
    <vt:lpwstr>Adobe InDesign 20.0 (Macintosh)</vt:lpwstr>
  </property>
  <property fmtid="{D5CDD505-2E9C-101B-9397-08002B2CF9AE}" pid="4" name="LastSaved">
    <vt:filetime>2024-11-05T00:00:00Z</vt:filetime>
  </property>
  <property fmtid="{D5CDD505-2E9C-101B-9397-08002B2CF9AE}" pid="5" name="Producer">
    <vt:lpwstr>Adobe PDF Library 17.0</vt:lpwstr>
  </property>
  <property fmtid="{D5CDD505-2E9C-101B-9397-08002B2CF9AE}" pid="6" name="MSIP_Label_3c5114f3-3456-4364-8944-720dbb2a7906_Enabled">
    <vt:lpwstr>true</vt:lpwstr>
  </property>
  <property fmtid="{D5CDD505-2E9C-101B-9397-08002B2CF9AE}" pid="7" name="MSIP_Label_3c5114f3-3456-4364-8944-720dbb2a7906_SetDate">
    <vt:lpwstr>2024-11-06T04:17:29Z</vt:lpwstr>
  </property>
  <property fmtid="{D5CDD505-2E9C-101B-9397-08002B2CF9AE}" pid="8" name="MSIP_Label_3c5114f3-3456-4364-8944-720dbb2a7906_Method">
    <vt:lpwstr>Standard</vt:lpwstr>
  </property>
  <property fmtid="{D5CDD505-2E9C-101B-9397-08002B2CF9AE}" pid="9" name="MSIP_Label_3c5114f3-3456-4364-8944-720dbb2a7906_Name">
    <vt:lpwstr>3c5114f3-3456-4364-8944-720dbb2a7906</vt:lpwstr>
  </property>
  <property fmtid="{D5CDD505-2E9C-101B-9397-08002B2CF9AE}" pid="10" name="MSIP_Label_3c5114f3-3456-4364-8944-720dbb2a7906_SiteId">
    <vt:lpwstr>d2b3a7dc-d57e-417f-90ad-149b872e9aa1</vt:lpwstr>
  </property>
  <property fmtid="{D5CDD505-2E9C-101B-9397-08002B2CF9AE}" pid="11" name="MSIP_Label_3c5114f3-3456-4364-8944-720dbb2a7906_ActionId">
    <vt:lpwstr>d1016155-7832-4add-86c2-166ceca959c2</vt:lpwstr>
  </property>
  <property fmtid="{D5CDD505-2E9C-101B-9397-08002B2CF9AE}" pid="12" name="MSIP_Label_3c5114f3-3456-4364-8944-720dbb2a7906_ContentBits">
    <vt:lpwstr>0</vt:lpwstr>
  </property>
</Properties>
</file>